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sldIdLst>
    <p:sldId id="257" r:id="rId2"/>
    <p:sldId id="275" r:id="rId3"/>
    <p:sldId id="273" r:id="rId4"/>
    <p:sldId id="274" r:id="rId5"/>
    <p:sldId id="276" r:id="rId6"/>
    <p:sldId id="278" r:id="rId7"/>
    <p:sldId id="277" r:id="rId8"/>
    <p:sldId id="279" r:id="rId9"/>
    <p:sldId id="280" r:id="rId10"/>
    <p:sldId id="281" r:id="rId11"/>
    <p:sldId id="291" r:id="rId12"/>
    <p:sldId id="290" r:id="rId13"/>
    <p:sldId id="282" r:id="rId14"/>
    <p:sldId id="284" r:id="rId15"/>
    <p:sldId id="283" r:id="rId16"/>
    <p:sldId id="285" r:id="rId17"/>
    <p:sldId id="286" r:id="rId18"/>
    <p:sldId id="287" r:id="rId19"/>
    <p:sldId id="288" r:id="rId20"/>
    <p:sldId id="289" r:id="rId21"/>
    <p:sldId id="29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wmf"/></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18.jpeg>
</file>

<file path=ppt/media/image19.wmf>
</file>

<file path=ppt/media/image2.jpe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9D5943B8-3A1A-48CE-ADD9-EC688B8F4D38}" type="datetimeFigureOut">
              <a:rPr lang="es-PE" smtClean="0"/>
              <a:t>27/03/2020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E110ED71-0B02-4D0D-8D70-0F1EB7A76B95}" type="slidenum">
              <a:rPr lang="es-PE" smtClean="0"/>
              <a:t>‹Nº›</a:t>
            </a:fld>
            <a:endParaRPr lang="es-PE"/>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6220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D5943B8-3A1A-48CE-ADD9-EC688B8F4D38}" type="datetimeFigureOut">
              <a:rPr lang="es-PE" smtClean="0"/>
              <a:t>27/03/2020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E110ED71-0B02-4D0D-8D70-0F1EB7A76B95}" type="slidenum">
              <a:rPr lang="es-PE" smtClean="0"/>
              <a:t>‹Nº›</a:t>
            </a:fld>
            <a:endParaRPr lang="es-PE"/>
          </a:p>
        </p:txBody>
      </p:sp>
    </p:spTree>
    <p:extLst>
      <p:ext uri="{BB962C8B-B14F-4D97-AF65-F5344CB8AC3E}">
        <p14:creationId xmlns:p14="http://schemas.microsoft.com/office/powerpoint/2010/main" val="15333242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D5943B8-3A1A-48CE-ADD9-EC688B8F4D38}" type="datetimeFigureOut">
              <a:rPr lang="es-PE" smtClean="0"/>
              <a:t>27/03/2020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E110ED71-0B02-4D0D-8D70-0F1EB7A76B95}" type="slidenum">
              <a:rPr lang="es-PE" smtClean="0"/>
              <a:t>‹Nº›</a:t>
            </a:fld>
            <a:endParaRPr lang="es-PE"/>
          </a:p>
        </p:txBody>
      </p:sp>
    </p:spTree>
    <p:extLst>
      <p:ext uri="{BB962C8B-B14F-4D97-AF65-F5344CB8AC3E}">
        <p14:creationId xmlns:p14="http://schemas.microsoft.com/office/powerpoint/2010/main" val="412821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D5943B8-3A1A-48CE-ADD9-EC688B8F4D38}" type="datetimeFigureOut">
              <a:rPr lang="es-PE" smtClean="0"/>
              <a:t>27/03/2020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E110ED71-0B02-4D0D-8D70-0F1EB7A76B95}" type="slidenum">
              <a:rPr lang="es-PE" smtClean="0"/>
              <a:t>‹Nº›</a:t>
            </a:fld>
            <a:endParaRPr lang="es-PE"/>
          </a:p>
        </p:txBody>
      </p:sp>
    </p:spTree>
    <p:extLst>
      <p:ext uri="{BB962C8B-B14F-4D97-AF65-F5344CB8AC3E}">
        <p14:creationId xmlns:p14="http://schemas.microsoft.com/office/powerpoint/2010/main" val="2187841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D5943B8-3A1A-48CE-ADD9-EC688B8F4D38}" type="datetimeFigureOut">
              <a:rPr lang="es-PE" smtClean="0"/>
              <a:t>27/03/2020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E110ED71-0B02-4D0D-8D70-0F1EB7A76B95}" type="slidenum">
              <a:rPr lang="es-PE" smtClean="0"/>
              <a:t>‹Nº›</a:t>
            </a:fld>
            <a:endParaRPr lang="es-PE"/>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91764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D5943B8-3A1A-48CE-ADD9-EC688B8F4D38}" type="datetimeFigureOut">
              <a:rPr lang="es-PE" smtClean="0"/>
              <a:t>27/03/2020</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E110ED71-0B02-4D0D-8D70-0F1EB7A76B95}" type="slidenum">
              <a:rPr lang="es-PE" smtClean="0"/>
              <a:t>‹Nº›</a:t>
            </a:fld>
            <a:endParaRPr lang="es-PE"/>
          </a:p>
        </p:txBody>
      </p:sp>
    </p:spTree>
    <p:extLst>
      <p:ext uri="{BB962C8B-B14F-4D97-AF65-F5344CB8AC3E}">
        <p14:creationId xmlns:p14="http://schemas.microsoft.com/office/powerpoint/2010/main" val="3786793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D5943B8-3A1A-48CE-ADD9-EC688B8F4D38}" type="datetimeFigureOut">
              <a:rPr lang="es-PE" smtClean="0"/>
              <a:t>27/03/2020</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E110ED71-0B02-4D0D-8D70-0F1EB7A76B95}" type="slidenum">
              <a:rPr lang="es-PE" smtClean="0"/>
              <a:t>‹Nº›</a:t>
            </a:fld>
            <a:endParaRPr lang="es-PE"/>
          </a:p>
        </p:txBody>
      </p:sp>
    </p:spTree>
    <p:extLst>
      <p:ext uri="{BB962C8B-B14F-4D97-AF65-F5344CB8AC3E}">
        <p14:creationId xmlns:p14="http://schemas.microsoft.com/office/powerpoint/2010/main" val="1359175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9D5943B8-3A1A-48CE-ADD9-EC688B8F4D38}" type="datetimeFigureOut">
              <a:rPr lang="es-PE" smtClean="0"/>
              <a:t>27/03/2020</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E110ED71-0B02-4D0D-8D70-0F1EB7A76B95}" type="slidenum">
              <a:rPr lang="es-PE" smtClean="0"/>
              <a:t>‹Nº›</a:t>
            </a:fld>
            <a:endParaRPr lang="es-PE"/>
          </a:p>
        </p:txBody>
      </p:sp>
    </p:spTree>
    <p:extLst>
      <p:ext uri="{BB962C8B-B14F-4D97-AF65-F5344CB8AC3E}">
        <p14:creationId xmlns:p14="http://schemas.microsoft.com/office/powerpoint/2010/main" val="3579448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D5943B8-3A1A-48CE-ADD9-EC688B8F4D38}" type="datetimeFigureOut">
              <a:rPr lang="es-PE" smtClean="0"/>
              <a:t>27/03/2020</a:t>
            </a:fld>
            <a:endParaRPr lang="es-PE"/>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s-PE"/>
          </a:p>
        </p:txBody>
      </p:sp>
      <p:sp>
        <p:nvSpPr>
          <p:cNvPr id="9" name="Slide Number Placeholder 8"/>
          <p:cNvSpPr>
            <a:spLocks noGrp="1"/>
          </p:cNvSpPr>
          <p:nvPr>
            <p:ph type="sldNum" sz="quarter" idx="12"/>
          </p:nvPr>
        </p:nvSpPr>
        <p:spPr/>
        <p:txBody>
          <a:bodyPr/>
          <a:lstStyle/>
          <a:p>
            <a:fld id="{E110ED71-0B02-4D0D-8D70-0F1EB7A76B95}" type="slidenum">
              <a:rPr lang="es-PE" smtClean="0"/>
              <a:t>‹Nº›</a:t>
            </a:fld>
            <a:endParaRPr lang="es-PE"/>
          </a:p>
        </p:txBody>
      </p:sp>
    </p:spTree>
    <p:extLst>
      <p:ext uri="{BB962C8B-B14F-4D97-AF65-F5344CB8AC3E}">
        <p14:creationId xmlns:p14="http://schemas.microsoft.com/office/powerpoint/2010/main" val="1738277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D5943B8-3A1A-48CE-ADD9-EC688B8F4D38}" type="datetimeFigureOut">
              <a:rPr lang="es-PE" smtClean="0"/>
              <a:t>27/03/2020</a:t>
            </a:fld>
            <a:endParaRPr lang="es-PE"/>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s-PE"/>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110ED71-0B02-4D0D-8D70-0F1EB7A76B95}" type="slidenum">
              <a:rPr lang="es-PE" smtClean="0"/>
              <a:t>‹Nº›</a:t>
            </a:fld>
            <a:endParaRPr lang="es-PE"/>
          </a:p>
        </p:txBody>
      </p:sp>
    </p:spTree>
    <p:extLst>
      <p:ext uri="{BB962C8B-B14F-4D97-AF65-F5344CB8AC3E}">
        <p14:creationId xmlns:p14="http://schemas.microsoft.com/office/powerpoint/2010/main" val="2205156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D5943B8-3A1A-48CE-ADD9-EC688B8F4D38}" type="datetimeFigureOut">
              <a:rPr lang="es-PE" smtClean="0"/>
              <a:t>27/03/2020</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E110ED71-0B02-4D0D-8D70-0F1EB7A76B95}" type="slidenum">
              <a:rPr lang="es-PE" smtClean="0"/>
              <a:t>‹Nº›</a:t>
            </a:fld>
            <a:endParaRPr lang="es-PE"/>
          </a:p>
        </p:txBody>
      </p:sp>
    </p:spTree>
    <p:extLst>
      <p:ext uri="{BB962C8B-B14F-4D97-AF65-F5344CB8AC3E}">
        <p14:creationId xmlns:p14="http://schemas.microsoft.com/office/powerpoint/2010/main" val="1642440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D5943B8-3A1A-48CE-ADD9-EC688B8F4D38}" type="datetimeFigureOut">
              <a:rPr lang="es-PE" smtClean="0"/>
              <a:t>27/03/2020</a:t>
            </a:fld>
            <a:endParaRPr lang="es-PE"/>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s-PE"/>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110ED71-0B02-4D0D-8D70-0F1EB7A76B95}" type="slidenum">
              <a:rPr lang="es-PE" smtClean="0"/>
              <a:t>‹Nº›</a:t>
            </a:fld>
            <a:endParaRPr lang="es-PE"/>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8236377"/>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biblioteca.org.ar/libros/liderazgo.pdf"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9.wmf"/><Relationship Id="rId4" Type="http://schemas.openxmlformats.org/officeDocument/2006/relationships/oleObject" Target="../embeddings/oleObject1.bin"/></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9CDD7E70-20A7-446B-9B1C-E79E99E12487}"/>
              </a:ext>
            </a:extLst>
          </p:cNvPr>
          <p:cNvSpPr>
            <a:spLocks noGrp="1"/>
          </p:cNvSpPr>
          <p:nvPr>
            <p:ph idx="1"/>
          </p:nvPr>
        </p:nvSpPr>
        <p:spPr>
          <a:xfrm>
            <a:off x="1243013" y="2133600"/>
            <a:ext cx="10261599" cy="3777622"/>
          </a:xfrm>
        </p:spPr>
        <p:txBody>
          <a:bodyPr/>
          <a:lstStyle/>
          <a:p>
            <a:pPr marL="0" indent="0" algn="ctr">
              <a:buNone/>
            </a:pPr>
            <a:r>
              <a:rPr lang="es-ES" sz="8000" b="1" dirty="0">
                <a:latin typeface="Agency FB" panose="020B0503020202020204" pitchFamily="34" charset="0"/>
              </a:rPr>
              <a:t>LIDERAZGO Y TRABAJO EN EQUIPO</a:t>
            </a:r>
          </a:p>
          <a:p>
            <a:pPr marL="0" indent="0" algn="ctr">
              <a:buNone/>
            </a:pPr>
            <a:endParaRPr lang="es-PE" dirty="0"/>
          </a:p>
        </p:txBody>
      </p:sp>
      <p:pic>
        <p:nvPicPr>
          <p:cNvPr id="4" name="Imagen 3">
            <a:extLst>
              <a:ext uri="{FF2B5EF4-FFF2-40B4-BE49-F238E27FC236}">
                <a16:creationId xmlns:a16="http://schemas.microsoft.com/office/drawing/2014/main" id="{06FB8D96-0286-48A3-8B07-D7CBD0DA1241}"/>
              </a:ext>
            </a:extLst>
          </p:cNvPr>
          <p:cNvPicPr/>
          <p:nvPr/>
        </p:nvPicPr>
        <p:blipFill>
          <a:blip r:embed="rId2" cstate="print"/>
          <a:srcRect/>
          <a:stretch>
            <a:fillRect/>
          </a:stretch>
        </p:blipFill>
        <p:spPr bwMode="auto">
          <a:xfrm>
            <a:off x="1698851" y="686539"/>
            <a:ext cx="4673375" cy="939578"/>
          </a:xfrm>
          <a:prstGeom prst="rect">
            <a:avLst/>
          </a:prstGeom>
          <a:noFill/>
          <a:ln w="9525">
            <a:noFill/>
            <a:miter lim="800000"/>
            <a:headEnd/>
            <a:tailEnd/>
          </a:ln>
        </p:spPr>
      </p:pic>
      <p:sp>
        <p:nvSpPr>
          <p:cNvPr id="5" name="Marcador de contenido 2">
            <a:extLst>
              <a:ext uri="{FF2B5EF4-FFF2-40B4-BE49-F238E27FC236}">
                <a16:creationId xmlns:a16="http://schemas.microsoft.com/office/drawing/2014/main" id="{B359FFBB-4DC0-4B26-9B26-FCD94690A167}"/>
              </a:ext>
            </a:extLst>
          </p:cNvPr>
          <p:cNvSpPr txBox="1">
            <a:spLocks/>
          </p:cNvSpPr>
          <p:nvPr/>
        </p:nvSpPr>
        <p:spPr>
          <a:xfrm>
            <a:off x="1243013" y="5911221"/>
            <a:ext cx="10261599" cy="752475"/>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gn="r">
              <a:buFont typeface="Wingdings 3" charset="2"/>
              <a:buNone/>
            </a:pPr>
            <a:r>
              <a:rPr lang="es-ES" sz="2000" b="1" dirty="0">
                <a:latin typeface="Agency FB" panose="020B0503020202020204" pitchFamily="34" charset="0"/>
              </a:rPr>
              <a:t>Prof. Liliana E. </a:t>
            </a:r>
            <a:r>
              <a:rPr lang="es-ES" sz="2000" b="1" dirty="0" err="1">
                <a:latin typeface="Agency FB" panose="020B0503020202020204" pitchFamily="34" charset="0"/>
              </a:rPr>
              <a:t>Ninapayta</a:t>
            </a:r>
            <a:r>
              <a:rPr lang="es-ES" sz="2000" b="1" dirty="0">
                <a:latin typeface="Agency FB" panose="020B0503020202020204" pitchFamily="34" charset="0"/>
              </a:rPr>
              <a:t> Durand</a:t>
            </a:r>
          </a:p>
          <a:p>
            <a:pPr marL="0" indent="0" algn="r">
              <a:buFont typeface="Wingdings 3" charset="2"/>
              <a:buNone/>
            </a:pPr>
            <a:r>
              <a:rPr lang="es-ES" sz="2000" b="1" dirty="0">
                <a:latin typeface="Agency FB" panose="020B0503020202020204" pitchFamily="34" charset="0"/>
              </a:rPr>
              <a:t>anali2929@Hotmail.com</a:t>
            </a:r>
            <a:endParaRPr lang="es-PE" sz="2000" b="1" dirty="0">
              <a:latin typeface="Agency FB" panose="020B0503020202020204" pitchFamily="34" charset="0"/>
            </a:endParaRPr>
          </a:p>
        </p:txBody>
      </p:sp>
    </p:spTree>
    <p:extLst>
      <p:ext uri="{BB962C8B-B14F-4D97-AF65-F5344CB8AC3E}">
        <p14:creationId xmlns:p14="http://schemas.microsoft.com/office/powerpoint/2010/main" val="37367336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C6318923-EEA3-457A-9BC5-B46BE203E0E1}"/>
              </a:ext>
            </a:extLst>
          </p:cNvPr>
          <p:cNvSpPr>
            <a:spLocks noGrp="1"/>
          </p:cNvSpPr>
          <p:nvPr>
            <p:ph idx="1"/>
          </p:nvPr>
        </p:nvSpPr>
        <p:spPr>
          <a:xfrm>
            <a:off x="1097280" y="1845734"/>
            <a:ext cx="7842004" cy="4541418"/>
          </a:xfrm>
        </p:spPr>
        <p:txBody>
          <a:bodyPr>
            <a:normAutofit lnSpcReduction="10000"/>
          </a:bodyPr>
          <a:lstStyle/>
          <a:p>
            <a:pPr algn="just"/>
            <a:r>
              <a:rPr lang="es-ES" dirty="0"/>
              <a:t>Solo por citar algunas, Kotter (1990) afirma que “El liderazgo es el proceso de mover un grupo de alguna dirección mediante métodos generalmente no coercitivos y donde el liderazgo efectivo es aquel que produce movimientos encaminados a los intereses del grupo a lo largo plazo”. </a:t>
            </a:r>
            <a:r>
              <a:rPr lang="es-ES" dirty="0" err="1"/>
              <a:t>Kouzes</a:t>
            </a:r>
            <a:r>
              <a:rPr lang="es-ES" dirty="0"/>
              <a:t> y Posner (1991) lo creen como : “El arte de movilizar a otros a querer luchar por aspiraciones comunes”, mientras que Senge et al (1999) lo describen como: “ La capacidad de una comunidad humana para compartir su futuro y específicamente mantener los procesos de cambio relevantes requeridos para conseguirlo”. Bass y </a:t>
            </a:r>
            <a:r>
              <a:rPr lang="es-ES" dirty="0" err="1"/>
              <a:t>Avolio</a:t>
            </a:r>
            <a:r>
              <a:rPr lang="es-ES" dirty="0"/>
              <a:t> (1993) indican que es: “Un proceso enfocado en la estimulación de la conciencia de los trabajadores, a fin de convertirlos en seguidores productivos, quienes acepten y se comprometan con el alcance de la misión organizacional, apartando sus intereses particulares y centrándose en el interés colectivo”, y como Colofón, Bennis (1959) señalaba a finales de la década de los sesenta que: “Irónicamente, probablemente sea el liderazgo más que cualquier otro tópico en ciencias sociales, el tema del que más se ha escrito, pero el que menos se conoce”.</a:t>
            </a:r>
            <a:endParaRPr lang="es-PE" dirty="0"/>
          </a:p>
        </p:txBody>
      </p:sp>
      <p:sp>
        <p:nvSpPr>
          <p:cNvPr id="4" name="Título 1">
            <a:extLst>
              <a:ext uri="{FF2B5EF4-FFF2-40B4-BE49-F238E27FC236}">
                <a16:creationId xmlns:a16="http://schemas.microsoft.com/office/drawing/2014/main" id="{A49C5E63-8C29-46AB-8B57-772737049161}"/>
              </a:ext>
            </a:extLst>
          </p:cNvPr>
          <p:cNvSpPr txBox="1">
            <a:spLocks/>
          </p:cNvSpPr>
          <p:nvPr/>
        </p:nvSpPr>
        <p:spPr>
          <a:xfrm>
            <a:off x="1036320" y="812494"/>
            <a:ext cx="8911687"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LIDERAZGO</a:t>
            </a:r>
            <a:endParaRPr lang="es-PE" b="1" dirty="0">
              <a:latin typeface="Agency FB" panose="020B0503020202020204" pitchFamily="34" charset="0"/>
            </a:endParaRPr>
          </a:p>
        </p:txBody>
      </p:sp>
      <p:pic>
        <p:nvPicPr>
          <p:cNvPr id="5" name="Imagen 4">
            <a:extLst>
              <a:ext uri="{FF2B5EF4-FFF2-40B4-BE49-F238E27FC236}">
                <a16:creationId xmlns:a16="http://schemas.microsoft.com/office/drawing/2014/main" id="{E176326E-94A8-454C-8241-AE1D2FDC1A1F}"/>
              </a:ext>
            </a:extLst>
          </p:cNvPr>
          <p:cNvPicPr>
            <a:picLocks noChangeAspect="1"/>
          </p:cNvPicPr>
          <p:nvPr/>
        </p:nvPicPr>
        <p:blipFill>
          <a:blip r:embed="rId2"/>
          <a:stretch>
            <a:fillRect/>
          </a:stretch>
        </p:blipFill>
        <p:spPr>
          <a:xfrm>
            <a:off x="9225602" y="2000039"/>
            <a:ext cx="2857500" cy="3714750"/>
          </a:xfrm>
          <a:prstGeom prst="rect">
            <a:avLst/>
          </a:prstGeom>
        </p:spPr>
      </p:pic>
    </p:spTree>
    <p:extLst>
      <p:ext uri="{BB962C8B-B14F-4D97-AF65-F5344CB8AC3E}">
        <p14:creationId xmlns:p14="http://schemas.microsoft.com/office/powerpoint/2010/main" val="4168626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F4BFC0-99C8-4EBF-B8AC-61614FA005E9}"/>
              </a:ext>
            </a:extLst>
          </p:cNvPr>
          <p:cNvSpPr>
            <a:spLocks noGrp="1"/>
          </p:cNvSpPr>
          <p:nvPr>
            <p:ph type="title"/>
          </p:nvPr>
        </p:nvSpPr>
        <p:spPr/>
        <p:txBody>
          <a:bodyPr/>
          <a:lstStyle/>
          <a:p>
            <a:endParaRPr lang="es-PE"/>
          </a:p>
        </p:txBody>
      </p:sp>
      <p:sp>
        <p:nvSpPr>
          <p:cNvPr id="3" name="Marcador de contenido 2">
            <a:extLst>
              <a:ext uri="{FF2B5EF4-FFF2-40B4-BE49-F238E27FC236}">
                <a16:creationId xmlns:a16="http://schemas.microsoft.com/office/drawing/2014/main" id="{FEC5667B-73AD-4DD6-AD3E-DC465A77693A}"/>
              </a:ext>
            </a:extLst>
          </p:cNvPr>
          <p:cNvSpPr>
            <a:spLocks noGrp="1"/>
          </p:cNvSpPr>
          <p:nvPr>
            <p:ph idx="1"/>
          </p:nvPr>
        </p:nvSpPr>
        <p:spPr/>
        <p:txBody>
          <a:bodyPr/>
          <a:lstStyle/>
          <a:p>
            <a:endParaRPr lang="es-PE"/>
          </a:p>
        </p:txBody>
      </p:sp>
      <p:pic>
        <p:nvPicPr>
          <p:cNvPr id="16386" name="Picture 2" descr="Confucio: libro 1 completo - Apuntes y Monografías - Taringa!">
            <a:extLst>
              <a:ext uri="{FF2B5EF4-FFF2-40B4-BE49-F238E27FC236}">
                <a16:creationId xmlns:a16="http://schemas.microsoft.com/office/drawing/2014/main" id="{4D6BF5E8-507C-4EA0-B0E8-CF78F3E947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13" y="0"/>
            <a:ext cx="121443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4707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86619725-CE03-4544-9C11-D59973B14338}"/>
              </a:ext>
            </a:extLst>
          </p:cNvPr>
          <p:cNvSpPr>
            <a:spLocks noGrp="1"/>
          </p:cNvSpPr>
          <p:nvPr>
            <p:ph idx="1"/>
          </p:nvPr>
        </p:nvSpPr>
        <p:spPr/>
        <p:txBody>
          <a:bodyPr>
            <a:normAutofit/>
          </a:bodyPr>
          <a:lstStyle/>
          <a:p>
            <a:pPr algn="just"/>
            <a:r>
              <a:rPr lang="es-ES" dirty="0"/>
              <a:t>El liderazgo es un elemento fundamental en todo grupo, dado que se trata del elemento conductor sin el cual difícilmente ese colectivo podría orientar de forma adecuada sus esfuerzos hacia el objetivo común. La cuestión del liderazgo en los grupos humanos ha sido ampliamente debatida, y sobre todo durante el siglo XX se ha teorizado acerca del liderazgo y sobre la organización de los grupos en general.</a:t>
            </a:r>
          </a:p>
          <a:p>
            <a:pPr algn="just"/>
            <a:r>
              <a:rPr lang="es-ES" dirty="0"/>
              <a:t>Los acontecimientos más importantes para la humanidad se han materializado mediante el accionar de grupos, dentro de las cuales siempre ha habido referentes, figuras que se destacaron en los momentos más complicados del proceso, sobreponiéndose a las dificultades surgidas. Las funciones del líder pueden estar determinadas de antemano, a veces solo surgen y se aprecian con el curso de los acontecimientos. Del mismo modo, la condición de líder puede o no estar formalizada. En todos los casos, el líder cumple la función de decidir y llevar a cabo sus decisiones, y además, de hacerse cargo de las responsabilidades que acarrean.</a:t>
            </a:r>
          </a:p>
        </p:txBody>
      </p:sp>
      <p:sp>
        <p:nvSpPr>
          <p:cNvPr id="4" name="Título 1">
            <a:extLst>
              <a:ext uri="{FF2B5EF4-FFF2-40B4-BE49-F238E27FC236}">
                <a16:creationId xmlns:a16="http://schemas.microsoft.com/office/drawing/2014/main" id="{02955AAF-C2DD-4A93-B08F-F711645ADE61}"/>
              </a:ext>
            </a:extLst>
          </p:cNvPr>
          <p:cNvSpPr txBox="1">
            <a:spLocks/>
          </p:cNvSpPr>
          <p:nvPr/>
        </p:nvSpPr>
        <p:spPr>
          <a:xfrm>
            <a:off x="1036320" y="812494"/>
            <a:ext cx="8911687"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IMPORTANCIA DEL LIDERAZGO</a:t>
            </a:r>
            <a:endParaRPr lang="es-PE" b="1" dirty="0">
              <a:latin typeface="Agency FB" panose="020B0503020202020204" pitchFamily="34" charset="0"/>
            </a:endParaRPr>
          </a:p>
        </p:txBody>
      </p:sp>
      <p:pic>
        <p:nvPicPr>
          <p:cNvPr id="5" name="Imagen 4">
            <a:extLst>
              <a:ext uri="{FF2B5EF4-FFF2-40B4-BE49-F238E27FC236}">
                <a16:creationId xmlns:a16="http://schemas.microsoft.com/office/drawing/2014/main" id="{DE5456C8-38F1-4862-9DE6-1A547CE69563}"/>
              </a:ext>
            </a:extLst>
          </p:cNvPr>
          <p:cNvPicPr>
            <a:picLocks noChangeAspect="1"/>
          </p:cNvPicPr>
          <p:nvPr/>
        </p:nvPicPr>
        <p:blipFill>
          <a:blip r:embed="rId2"/>
          <a:stretch>
            <a:fillRect/>
          </a:stretch>
        </p:blipFill>
        <p:spPr>
          <a:xfrm>
            <a:off x="8720920" y="-27985"/>
            <a:ext cx="3471080" cy="1693012"/>
          </a:xfrm>
          <a:prstGeom prst="rect">
            <a:avLst/>
          </a:prstGeom>
        </p:spPr>
      </p:pic>
    </p:spTree>
    <p:extLst>
      <p:ext uri="{BB962C8B-B14F-4D97-AF65-F5344CB8AC3E}">
        <p14:creationId xmlns:p14="http://schemas.microsoft.com/office/powerpoint/2010/main" val="863021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B1697065-7C17-4CAE-BC63-D1C350F3C647}"/>
              </a:ext>
            </a:extLst>
          </p:cNvPr>
          <p:cNvSpPr txBox="1">
            <a:spLocks/>
          </p:cNvSpPr>
          <p:nvPr/>
        </p:nvSpPr>
        <p:spPr>
          <a:xfrm>
            <a:off x="1036320" y="812494"/>
            <a:ext cx="9862052"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CARACTERÍSTICAS GENERALES DE LIDERAZGO</a:t>
            </a:r>
            <a:endParaRPr lang="es-PE" b="1" dirty="0">
              <a:latin typeface="Agency FB" panose="020B0503020202020204" pitchFamily="34" charset="0"/>
            </a:endParaRPr>
          </a:p>
        </p:txBody>
      </p:sp>
      <p:sp>
        <p:nvSpPr>
          <p:cNvPr id="6" name="Marcador de contenido 2">
            <a:extLst>
              <a:ext uri="{FF2B5EF4-FFF2-40B4-BE49-F238E27FC236}">
                <a16:creationId xmlns:a16="http://schemas.microsoft.com/office/drawing/2014/main" id="{B7842A0A-32AF-4EFF-9237-7E04FFCE4C1B}"/>
              </a:ext>
            </a:extLst>
          </p:cNvPr>
          <p:cNvSpPr>
            <a:spLocks noGrp="1"/>
          </p:cNvSpPr>
          <p:nvPr>
            <p:ph idx="1"/>
          </p:nvPr>
        </p:nvSpPr>
        <p:spPr>
          <a:xfrm>
            <a:off x="1097280" y="1845734"/>
            <a:ext cx="10058400" cy="4023360"/>
          </a:xfrm>
        </p:spPr>
        <p:txBody>
          <a:bodyPr/>
          <a:lstStyle/>
          <a:p>
            <a:pPr algn="just"/>
            <a:r>
              <a:rPr lang="es-ES" dirty="0"/>
              <a:t>Como consecuencia, un líder que desarrolle su misión con base en estos cuatro pilares presentará las siguientes </a:t>
            </a:r>
            <a:r>
              <a:rPr lang="es-ES" b="1" dirty="0"/>
              <a:t>características</a:t>
            </a:r>
            <a:r>
              <a:rPr lang="es-ES" dirty="0"/>
              <a:t>:</a:t>
            </a:r>
          </a:p>
          <a:p>
            <a:pPr algn="just"/>
            <a:r>
              <a:rPr lang="es-ES" b="1" dirty="0"/>
              <a:t>1. Se someten a un aprendizaje constante: </a:t>
            </a:r>
            <a:r>
              <a:rPr lang="es-ES" dirty="0"/>
              <a:t>En el liderazgo basado en principios, los directivos muestran grandes dosis de curiosidad y emplean gran parte de su tiempo en formarse y ampliar sus fortalezas y habilidades.</a:t>
            </a:r>
            <a:endParaRPr lang="es-PE" dirty="0"/>
          </a:p>
        </p:txBody>
      </p:sp>
      <p:pic>
        <p:nvPicPr>
          <p:cNvPr id="7" name="Imagen 6">
            <a:extLst>
              <a:ext uri="{FF2B5EF4-FFF2-40B4-BE49-F238E27FC236}">
                <a16:creationId xmlns:a16="http://schemas.microsoft.com/office/drawing/2014/main" id="{AB1CA8F7-2C6F-4A90-AEBC-DA3197D39579}"/>
              </a:ext>
            </a:extLst>
          </p:cNvPr>
          <p:cNvPicPr>
            <a:picLocks noChangeAspect="1"/>
          </p:cNvPicPr>
          <p:nvPr/>
        </p:nvPicPr>
        <p:blipFill>
          <a:blip r:embed="rId2"/>
          <a:stretch>
            <a:fillRect/>
          </a:stretch>
        </p:blipFill>
        <p:spPr>
          <a:xfrm>
            <a:off x="7256846" y="3429000"/>
            <a:ext cx="3959794" cy="2865474"/>
          </a:xfrm>
          <a:prstGeom prst="rect">
            <a:avLst/>
          </a:prstGeom>
        </p:spPr>
      </p:pic>
    </p:spTree>
    <p:extLst>
      <p:ext uri="{BB962C8B-B14F-4D97-AF65-F5344CB8AC3E}">
        <p14:creationId xmlns:p14="http://schemas.microsoft.com/office/powerpoint/2010/main" val="22730703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399136F-0241-4EC3-8D0B-2288526AE5EC}"/>
              </a:ext>
            </a:extLst>
          </p:cNvPr>
          <p:cNvSpPr>
            <a:spLocks noGrp="1"/>
          </p:cNvSpPr>
          <p:nvPr>
            <p:ph idx="1"/>
          </p:nvPr>
        </p:nvSpPr>
        <p:spPr>
          <a:xfrm>
            <a:off x="1097280" y="3261815"/>
            <a:ext cx="5672010" cy="2607279"/>
          </a:xfrm>
        </p:spPr>
        <p:txBody>
          <a:bodyPr/>
          <a:lstStyle/>
          <a:p>
            <a:pPr algn="just"/>
            <a:r>
              <a:rPr lang="es-ES" b="1" dirty="0"/>
              <a:t>2. Están al servicio de los demás.</a:t>
            </a:r>
            <a:r>
              <a:rPr lang="es-ES" dirty="0"/>
              <a:t> Estos líderes tienen vocación de servicio, pues “consideran la vida como una misión, no como una carrera”, por lo que son responsables y colaboradores, dispuestos siempre a empujar al equipo hacia el éxito.</a:t>
            </a:r>
            <a:endParaRPr lang="es-PE" dirty="0"/>
          </a:p>
        </p:txBody>
      </p:sp>
      <p:sp>
        <p:nvSpPr>
          <p:cNvPr id="5" name="Título 1">
            <a:extLst>
              <a:ext uri="{FF2B5EF4-FFF2-40B4-BE49-F238E27FC236}">
                <a16:creationId xmlns:a16="http://schemas.microsoft.com/office/drawing/2014/main" id="{C0EA5A7F-44EB-48C5-9051-BF6C130EC864}"/>
              </a:ext>
            </a:extLst>
          </p:cNvPr>
          <p:cNvSpPr txBox="1">
            <a:spLocks/>
          </p:cNvSpPr>
          <p:nvPr/>
        </p:nvSpPr>
        <p:spPr>
          <a:xfrm>
            <a:off x="1036320" y="812494"/>
            <a:ext cx="10304970"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CARACTERÍSTICAS GENERALES DE LIDERAZGO</a:t>
            </a:r>
            <a:endParaRPr lang="es-PE" b="1" dirty="0">
              <a:latin typeface="Agency FB" panose="020B0503020202020204" pitchFamily="34" charset="0"/>
            </a:endParaRPr>
          </a:p>
        </p:txBody>
      </p:sp>
      <p:pic>
        <p:nvPicPr>
          <p:cNvPr id="6" name="Imagen 5">
            <a:extLst>
              <a:ext uri="{FF2B5EF4-FFF2-40B4-BE49-F238E27FC236}">
                <a16:creationId xmlns:a16="http://schemas.microsoft.com/office/drawing/2014/main" id="{C5D1EDD3-5C8A-4D65-9DFB-3988F847FDA9}"/>
              </a:ext>
            </a:extLst>
          </p:cNvPr>
          <p:cNvPicPr>
            <a:picLocks noChangeAspect="1"/>
          </p:cNvPicPr>
          <p:nvPr/>
        </p:nvPicPr>
        <p:blipFill>
          <a:blip r:embed="rId2"/>
          <a:stretch>
            <a:fillRect/>
          </a:stretch>
        </p:blipFill>
        <p:spPr>
          <a:xfrm>
            <a:off x="7055197" y="1733266"/>
            <a:ext cx="5136803" cy="5124734"/>
          </a:xfrm>
          <a:prstGeom prst="rect">
            <a:avLst/>
          </a:prstGeom>
        </p:spPr>
      </p:pic>
    </p:spTree>
    <p:extLst>
      <p:ext uri="{BB962C8B-B14F-4D97-AF65-F5344CB8AC3E}">
        <p14:creationId xmlns:p14="http://schemas.microsoft.com/office/powerpoint/2010/main" val="33706327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399136F-0241-4EC3-8D0B-2288526AE5EC}"/>
              </a:ext>
            </a:extLst>
          </p:cNvPr>
          <p:cNvSpPr>
            <a:spLocks noGrp="1"/>
          </p:cNvSpPr>
          <p:nvPr>
            <p:ph idx="1"/>
          </p:nvPr>
        </p:nvSpPr>
        <p:spPr>
          <a:xfrm>
            <a:off x="6469038" y="3057098"/>
            <a:ext cx="4686641" cy="2811995"/>
          </a:xfrm>
        </p:spPr>
        <p:txBody>
          <a:bodyPr/>
          <a:lstStyle/>
          <a:p>
            <a:pPr algn="just"/>
            <a:r>
              <a:rPr lang="es-ES" b="1" dirty="0"/>
              <a:t>3. Son positivos:</a:t>
            </a:r>
            <a:r>
              <a:rPr lang="es-ES" dirty="0"/>
              <a:t> La alegría, el optimismo y el entusiasmo son características del liderazgo basado en principios. Los managers irradian positivismo y lo contagian al resto de colaboradores, conscientes del poder que esta actitud genera en los demás.</a:t>
            </a:r>
            <a:endParaRPr lang="es-PE" dirty="0"/>
          </a:p>
        </p:txBody>
      </p:sp>
      <p:sp>
        <p:nvSpPr>
          <p:cNvPr id="4" name="Título 1">
            <a:extLst>
              <a:ext uri="{FF2B5EF4-FFF2-40B4-BE49-F238E27FC236}">
                <a16:creationId xmlns:a16="http://schemas.microsoft.com/office/drawing/2014/main" id="{4A0E8FE7-157B-48A8-A3CC-04DBAA1312A4}"/>
              </a:ext>
            </a:extLst>
          </p:cNvPr>
          <p:cNvSpPr txBox="1">
            <a:spLocks/>
          </p:cNvSpPr>
          <p:nvPr/>
        </p:nvSpPr>
        <p:spPr>
          <a:xfrm>
            <a:off x="1036320" y="812494"/>
            <a:ext cx="9862052"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CARACTERÍSTICAS GENERALES DE LIDERAZGO</a:t>
            </a:r>
            <a:endParaRPr lang="es-PE" b="1" dirty="0">
              <a:latin typeface="Agency FB" panose="020B0503020202020204" pitchFamily="34" charset="0"/>
            </a:endParaRPr>
          </a:p>
        </p:txBody>
      </p:sp>
      <p:pic>
        <p:nvPicPr>
          <p:cNvPr id="7170" name="Picture 2" descr="EL LUGAR DEL PARAPOETA: POSITIVISMO Y VIRTUD">
            <a:extLst>
              <a:ext uri="{FF2B5EF4-FFF2-40B4-BE49-F238E27FC236}">
                <a16:creationId xmlns:a16="http://schemas.microsoft.com/office/drawing/2014/main" id="{57DB1E6B-C0B5-433A-BBF2-2620046117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45735"/>
            <a:ext cx="6138733" cy="5012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67026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3F67845-EA82-4162-AB36-02649F5C1825}"/>
              </a:ext>
            </a:extLst>
          </p:cNvPr>
          <p:cNvSpPr>
            <a:spLocks noGrp="1"/>
          </p:cNvSpPr>
          <p:nvPr>
            <p:ph idx="1"/>
          </p:nvPr>
        </p:nvSpPr>
        <p:spPr>
          <a:xfrm>
            <a:off x="6382644" y="2388358"/>
            <a:ext cx="4773036" cy="3480736"/>
          </a:xfrm>
        </p:spPr>
        <p:txBody>
          <a:bodyPr/>
          <a:lstStyle/>
          <a:p>
            <a:pPr algn="just"/>
            <a:r>
              <a:rPr lang="es-ES" b="1" dirty="0"/>
              <a:t>4. Creen en los demás:</a:t>
            </a:r>
            <a:r>
              <a:rPr lang="es-ES" dirty="0"/>
              <a:t> Los líderes basados en principios consideran los fallos propios y ajenos como el primer paso para mejorar; son conscientes de que todas las personas pueden dar más de sí y seguir creciendo, y refuerzan la confianza de los colaboradores a través de su apoyo y reconocimiento.</a:t>
            </a:r>
            <a:endParaRPr lang="es-PE" dirty="0"/>
          </a:p>
        </p:txBody>
      </p:sp>
      <p:sp>
        <p:nvSpPr>
          <p:cNvPr id="4" name="Título 1">
            <a:extLst>
              <a:ext uri="{FF2B5EF4-FFF2-40B4-BE49-F238E27FC236}">
                <a16:creationId xmlns:a16="http://schemas.microsoft.com/office/drawing/2014/main" id="{68F9F95C-6348-4E72-AA3A-B364D45721E4}"/>
              </a:ext>
            </a:extLst>
          </p:cNvPr>
          <p:cNvSpPr txBox="1">
            <a:spLocks/>
          </p:cNvSpPr>
          <p:nvPr/>
        </p:nvSpPr>
        <p:spPr>
          <a:xfrm>
            <a:off x="1036320" y="812494"/>
            <a:ext cx="9862052"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CARACTERÍSTICAS GENERALES DE LIDERAZGO</a:t>
            </a:r>
            <a:endParaRPr lang="es-PE" b="1" dirty="0">
              <a:latin typeface="Agency FB" panose="020B0503020202020204" pitchFamily="34" charset="0"/>
            </a:endParaRPr>
          </a:p>
        </p:txBody>
      </p:sp>
      <p:pic>
        <p:nvPicPr>
          <p:cNvPr id="5" name="Imagen 4">
            <a:extLst>
              <a:ext uri="{FF2B5EF4-FFF2-40B4-BE49-F238E27FC236}">
                <a16:creationId xmlns:a16="http://schemas.microsoft.com/office/drawing/2014/main" id="{FBB30931-1273-401A-94E5-3242394B271A}"/>
              </a:ext>
            </a:extLst>
          </p:cNvPr>
          <p:cNvPicPr>
            <a:picLocks noChangeAspect="1"/>
          </p:cNvPicPr>
          <p:nvPr/>
        </p:nvPicPr>
        <p:blipFill>
          <a:blip r:embed="rId2"/>
          <a:stretch>
            <a:fillRect/>
          </a:stretch>
        </p:blipFill>
        <p:spPr>
          <a:xfrm>
            <a:off x="1097280" y="1845734"/>
            <a:ext cx="5224404" cy="3591778"/>
          </a:xfrm>
          <a:prstGeom prst="rect">
            <a:avLst/>
          </a:prstGeom>
        </p:spPr>
      </p:pic>
    </p:spTree>
    <p:extLst>
      <p:ext uri="{BB962C8B-B14F-4D97-AF65-F5344CB8AC3E}">
        <p14:creationId xmlns:p14="http://schemas.microsoft.com/office/powerpoint/2010/main" val="21243536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3FA3601C-746C-4B55-AC27-EFC54DA87B28}"/>
              </a:ext>
            </a:extLst>
          </p:cNvPr>
          <p:cNvSpPr>
            <a:spLocks noGrp="1"/>
          </p:cNvSpPr>
          <p:nvPr>
            <p:ph idx="1"/>
          </p:nvPr>
        </p:nvSpPr>
        <p:spPr/>
        <p:txBody>
          <a:bodyPr/>
          <a:lstStyle/>
          <a:p>
            <a:pPr algn="just"/>
            <a:r>
              <a:rPr lang="es-ES" b="1" dirty="0"/>
              <a:t>5. Saben conciliar:</a:t>
            </a:r>
            <a:r>
              <a:rPr lang="es-ES" dirty="0"/>
              <a:t> Rechazan los extremismos. Para estos managers, el trabajo no lo es todo, sino que consiguen hallar el equilibrio entre la familia, el empleo y los amigos, contando con buenas relaciones sociales y manteniendo una rutina activa.</a:t>
            </a:r>
            <a:endParaRPr lang="es-PE" dirty="0"/>
          </a:p>
        </p:txBody>
      </p:sp>
      <p:sp>
        <p:nvSpPr>
          <p:cNvPr id="4" name="Título 1">
            <a:extLst>
              <a:ext uri="{FF2B5EF4-FFF2-40B4-BE49-F238E27FC236}">
                <a16:creationId xmlns:a16="http://schemas.microsoft.com/office/drawing/2014/main" id="{C12E5C83-A48E-4E9E-8769-C6F92240AF64}"/>
              </a:ext>
            </a:extLst>
          </p:cNvPr>
          <p:cNvSpPr txBox="1">
            <a:spLocks/>
          </p:cNvSpPr>
          <p:nvPr/>
        </p:nvSpPr>
        <p:spPr>
          <a:xfrm>
            <a:off x="1036320" y="812494"/>
            <a:ext cx="9862052"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CARACTERÍSTICAS GENERALES DE LIDERAZGO</a:t>
            </a:r>
            <a:endParaRPr lang="es-PE" b="1" dirty="0">
              <a:latin typeface="Agency FB" panose="020B0503020202020204" pitchFamily="34" charset="0"/>
            </a:endParaRPr>
          </a:p>
        </p:txBody>
      </p:sp>
      <p:pic>
        <p:nvPicPr>
          <p:cNvPr id="5" name="Imagen 4">
            <a:extLst>
              <a:ext uri="{FF2B5EF4-FFF2-40B4-BE49-F238E27FC236}">
                <a16:creationId xmlns:a16="http://schemas.microsoft.com/office/drawing/2014/main" id="{E66AA5A8-5DE0-47C4-8F35-06996CE14DC9}"/>
              </a:ext>
            </a:extLst>
          </p:cNvPr>
          <p:cNvPicPr>
            <a:picLocks noChangeAspect="1"/>
          </p:cNvPicPr>
          <p:nvPr/>
        </p:nvPicPr>
        <p:blipFill>
          <a:blip r:embed="rId2"/>
          <a:stretch>
            <a:fillRect/>
          </a:stretch>
        </p:blipFill>
        <p:spPr>
          <a:xfrm>
            <a:off x="2047165" y="2967845"/>
            <a:ext cx="7920250" cy="3399108"/>
          </a:xfrm>
          <a:prstGeom prst="rect">
            <a:avLst/>
          </a:prstGeom>
        </p:spPr>
      </p:pic>
    </p:spTree>
    <p:extLst>
      <p:ext uri="{BB962C8B-B14F-4D97-AF65-F5344CB8AC3E}">
        <p14:creationId xmlns:p14="http://schemas.microsoft.com/office/powerpoint/2010/main" val="28107392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CB13FAE6-8328-4AB1-AC5D-6BE4D5DB7FFF}"/>
              </a:ext>
            </a:extLst>
          </p:cNvPr>
          <p:cNvSpPr>
            <a:spLocks noGrp="1"/>
          </p:cNvSpPr>
          <p:nvPr>
            <p:ph idx="1"/>
          </p:nvPr>
        </p:nvSpPr>
        <p:spPr>
          <a:xfrm>
            <a:off x="7010442" y="2715904"/>
            <a:ext cx="4145238" cy="3153190"/>
          </a:xfrm>
        </p:spPr>
        <p:txBody>
          <a:bodyPr/>
          <a:lstStyle/>
          <a:p>
            <a:pPr algn="just"/>
            <a:r>
              <a:rPr lang="es-ES" b="1" dirty="0"/>
              <a:t>6. Disfrutan de la vida: </a:t>
            </a:r>
            <a:r>
              <a:rPr lang="es-ES" dirty="0"/>
              <a:t>Otra de las características del liderazgo basado en principios es la capacidad de entender la vida como una aventura, exprimiendo al máximo las experiencias y sensaciones que les brinda y buscando nuevas experiencias con las que enriquecer su viaje.</a:t>
            </a:r>
          </a:p>
          <a:p>
            <a:endParaRPr lang="es-PE" dirty="0"/>
          </a:p>
        </p:txBody>
      </p:sp>
      <p:sp>
        <p:nvSpPr>
          <p:cNvPr id="4" name="Título 1">
            <a:extLst>
              <a:ext uri="{FF2B5EF4-FFF2-40B4-BE49-F238E27FC236}">
                <a16:creationId xmlns:a16="http://schemas.microsoft.com/office/drawing/2014/main" id="{A437E057-4FC0-49CE-8010-B05928C8AC24}"/>
              </a:ext>
            </a:extLst>
          </p:cNvPr>
          <p:cNvSpPr txBox="1">
            <a:spLocks/>
          </p:cNvSpPr>
          <p:nvPr/>
        </p:nvSpPr>
        <p:spPr>
          <a:xfrm>
            <a:off x="1036320" y="812494"/>
            <a:ext cx="9862052"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CARACTERÍSTICAS GENERALES DE LIDERAZGO</a:t>
            </a:r>
            <a:endParaRPr lang="es-PE" b="1" dirty="0">
              <a:latin typeface="Agency FB" panose="020B0503020202020204" pitchFamily="34" charset="0"/>
            </a:endParaRPr>
          </a:p>
        </p:txBody>
      </p:sp>
      <p:pic>
        <p:nvPicPr>
          <p:cNvPr id="5" name="Imagen 4">
            <a:extLst>
              <a:ext uri="{FF2B5EF4-FFF2-40B4-BE49-F238E27FC236}">
                <a16:creationId xmlns:a16="http://schemas.microsoft.com/office/drawing/2014/main" id="{69145324-E57A-4957-A39A-1B3373F8AE61}"/>
              </a:ext>
            </a:extLst>
          </p:cNvPr>
          <p:cNvPicPr>
            <a:picLocks noChangeAspect="1"/>
          </p:cNvPicPr>
          <p:nvPr/>
        </p:nvPicPr>
        <p:blipFill>
          <a:blip r:embed="rId2"/>
          <a:stretch>
            <a:fillRect/>
          </a:stretch>
        </p:blipFill>
        <p:spPr>
          <a:xfrm>
            <a:off x="1097280" y="1733267"/>
            <a:ext cx="5852202" cy="4570094"/>
          </a:xfrm>
          <a:prstGeom prst="rect">
            <a:avLst/>
          </a:prstGeom>
        </p:spPr>
      </p:pic>
    </p:spTree>
    <p:extLst>
      <p:ext uri="{BB962C8B-B14F-4D97-AF65-F5344CB8AC3E}">
        <p14:creationId xmlns:p14="http://schemas.microsoft.com/office/powerpoint/2010/main" val="25697544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172BCE0-CB42-4F5C-8FED-D0AA7F4AE133}"/>
              </a:ext>
            </a:extLst>
          </p:cNvPr>
          <p:cNvSpPr>
            <a:spLocks noGrp="1"/>
          </p:cNvSpPr>
          <p:nvPr>
            <p:ph idx="1"/>
          </p:nvPr>
        </p:nvSpPr>
        <p:spPr>
          <a:xfrm>
            <a:off x="1097280" y="3070746"/>
            <a:ext cx="4198051" cy="2798347"/>
          </a:xfrm>
        </p:spPr>
        <p:txBody>
          <a:bodyPr/>
          <a:lstStyle/>
          <a:p>
            <a:pPr algn="just"/>
            <a:r>
              <a:rPr lang="es-ES" b="1" dirty="0"/>
              <a:t>7. Generan sinergias:</a:t>
            </a:r>
            <a:r>
              <a:rPr lang="es-ES" dirty="0"/>
              <a:t> Estos líderes son proclives a fomentar la colaboración y cohesión de los grupos, consiguiendo grandes resultados al combinar las inteligencias de los diferentes colaboradores.</a:t>
            </a:r>
          </a:p>
          <a:p>
            <a:endParaRPr lang="es-PE" dirty="0"/>
          </a:p>
        </p:txBody>
      </p:sp>
      <p:sp>
        <p:nvSpPr>
          <p:cNvPr id="4" name="Título 1">
            <a:extLst>
              <a:ext uri="{FF2B5EF4-FFF2-40B4-BE49-F238E27FC236}">
                <a16:creationId xmlns:a16="http://schemas.microsoft.com/office/drawing/2014/main" id="{3579D826-834A-48CE-AE37-874DF03B146A}"/>
              </a:ext>
            </a:extLst>
          </p:cNvPr>
          <p:cNvSpPr txBox="1">
            <a:spLocks/>
          </p:cNvSpPr>
          <p:nvPr/>
        </p:nvSpPr>
        <p:spPr>
          <a:xfrm>
            <a:off x="1036320" y="812494"/>
            <a:ext cx="9862052"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CARACTERÍSTICAS GENERALES DE LIDERAZGO</a:t>
            </a:r>
            <a:endParaRPr lang="es-PE" b="1" dirty="0">
              <a:latin typeface="Agency FB" panose="020B0503020202020204" pitchFamily="34" charset="0"/>
            </a:endParaRPr>
          </a:p>
        </p:txBody>
      </p:sp>
      <p:pic>
        <p:nvPicPr>
          <p:cNvPr id="3074" name="Picture 2">
            <a:extLst>
              <a:ext uri="{FF2B5EF4-FFF2-40B4-BE49-F238E27FC236}">
                <a16:creationId xmlns:a16="http://schemas.microsoft.com/office/drawing/2014/main" id="{FC3014E6-5742-4143-93C4-F7BDC1C3B1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3337" y="2310314"/>
            <a:ext cx="6331116" cy="3558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5472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6921D8-E69A-40E1-BECE-8E701FCB9907}"/>
              </a:ext>
            </a:extLst>
          </p:cNvPr>
          <p:cNvSpPr>
            <a:spLocks noGrp="1"/>
          </p:cNvSpPr>
          <p:nvPr>
            <p:ph type="title"/>
          </p:nvPr>
        </p:nvSpPr>
        <p:spPr>
          <a:xfrm>
            <a:off x="1728788" y="409798"/>
            <a:ext cx="8911687" cy="1280890"/>
          </a:xfrm>
        </p:spPr>
        <p:txBody>
          <a:bodyPr>
            <a:normAutofit/>
          </a:bodyPr>
          <a:lstStyle/>
          <a:p>
            <a:r>
              <a:rPr lang="es-ES" sz="4000" b="1" dirty="0">
                <a:latin typeface="Agency FB" panose="020B0503020202020204" pitchFamily="34" charset="0"/>
              </a:rPr>
              <a:t>CONTENIDO</a:t>
            </a:r>
            <a:endParaRPr lang="es-PE" sz="4000" b="1" dirty="0">
              <a:latin typeface="Agency FB" panose="020B0503020202020204" pitchFamily="34" charset="0"/>
            </a:endParaRPr>
          </a:p>
        </p:txBody>
      </p:sp>
      <p:sp>
        <p:nvSpPr>
          <p:cNvPr id="3" name="Marcador de contenido 2">
            <a:extLst>
              <a:ext uri="{FF2B5EF4-FFF2-40B4-BE49-F238E27FC236}">
                <a16:creationId xmlns:a16="http://schemas.microsoft.com/office/drawing/2014/main" id="{C4A3379D-E86F-4B09-9D54-931EADCBD725}"/>
              </a:ext>
            </a:extLst>
          </p:cNvPr>
          <p:cNvSpPr>
            <a:spLocks noGrp="1"/>
          </p:cNvSpPr>
          <p:nvPr>
            <p:ph idx="1"/>
          </p:nvPr>
        </p:nvSpPr>
        <p:spPr>
          <a:xfrm>
            <a:off x="1728788" y="1947861"/>
            <a:ext cx="9775824" cy="4339597"/>
          </a:xfrm>
        </p:spPr>
        <p:txBody>
          <a:bodyPr>
            <a:normAutofit fontScale="62500" lnSpcReduction="20000"/>
          </a:bodyPr>
          <a:lstStyle/>
          <a:p>
            <a:r>
              <a:rPr lang="es-ES" sz="2400" b="1" dirty="0"/>
              <a:t>CARRERA PROFESIONAL		: COMPUTACIÓN E INFORMÁTICA</a:t>
            </a:r>
          </a:p>
          <a:p>
            <a:pPr marL="0" indent="0">
              <a:buNone/>
            </a:pPr>
            <a:endParaRPr lang="es-ES" sz="2400" dirty="0"/>
          </a:p>
          <a:p>
            <a:r>
              <a:rPr lang="es-ES" sz="2400" b="1" dirty="0"/>
              <a:t>MÓDULO (transversal)		</a:t>
            </a:r>
            <a:r>
              <a:rPr lang="es-ES" sz="2400" dirty="0"/>
              <a:t>: Relaciones en el Entorno de Trabajo</a:t>
            </a:r>
          </a:p>
          <a:p>
            <a:pPr marL="0" indent="0">
              <a:buNone/>
            </a:pPr>
            <a:endParaRPr lang="es-ES" sz="2400" dirty="0"/>
          </a:p>
          <a:p>
            <a:r>
              <a:rPr lang="es-ES" sz="2400" b="1" dirty="0"/>
              <a:t>UNIDAD DIDÁCTICA</a:t>
            </a:r>
            <a:r>
              <a:rPr lang="es-ES" sz="2400" dirty="0"/>
              <a:t>			: Liderazgo y Trabajo en Equipo</a:t>
            </a:r>
          </a:p>
          <a:p>
            <a:endParaRPr lang="es-ES" sz="2400" dirty="0"/>
          </a:p>
          <a:p>
            <a:r>
              <a:rPr lang="es-ES" sz="2400" b="1" dirty="0"/>
              <a:t>CICLO</a:t>
            </a:r>
            <a:r>
              <a:rPr lang="es-ES" sz="2400" dirty="0"/>
              <a:t>				: VI</a:t>
            </a:r>
          </a:p>
          <a:p>
            <a:pPr marL="0" indent="0">
              <a:buNone/>
            </a:pPr>
            <a:endParaRPr lang="es-ES" sz="2400" dirty="0"/>
          </a:p>
          <a:p>
            <a:r>
              <a:rPr lang="es-ES" sz="2400" b="1" dirty="0"/>
              <a:t>DURACIÓN	</a:t>
            </a:r>
            <a:r>
              <a:rPr lang="es-ES" sz="2400" dirty="0"/>
              <a:t>		: 18 semanas</a:t>
            </a:r>
          </a:p>
          <a:p>
            <a:pPr marL="0" indent="0">
              <a:buNone/>
            </a:pPr>
            <a:endParaRPr lang="es-ES" sz="2400" dirty="0"/>
          </a:p>
          <a:p>
            <a:r>
              <a:rPr lang="es-ES" sz="2400" b="1" dirty="0"/>
              <a:t>EXAMEN PARCIAL</a:t>
            </a:r>
            <a:r>
              <a:rPr lang="es-ES" sz="2400" dirty="0"/>
              <a:t>			: semana 9</a:t>
            </a:r>
          </a:p>
          <a:p>
            <a:pPr marL="0" indent="0">
              <a:buNone/>
            </a:pPr>
            <a:endParaRPr lang="es-ES" sz="2400" dirty="0"/>
          </a:p>
          <a:p>
            <a:r>
              <a:rPr lang="es-ES" sz="2400" b="1" dirty="0"/>
              <a:t>EXAMEN FINAL</a:t>
            </a:r>
            <a:r>
              <a:rPr lang="es-ES" sz="2400" dirty="0"/>
              <a:t>			: semana 18</a:t>
            </a:r>
          </a:p>
          <a:p>
            <a:pPr marL="0" indent="0">
              <a:buNone/>
            </a:pPr>
            <a:endParaRPr lang="es-PE" dirty="0"/>
          </a:p>
        </p:txBody>
      </p:sp>
      <p:pic>
        <p:nvPicPr>
          <p:cNvPr id="5" name="Imagen 4">
            <a:extLst>
              <a:ext uri="{FF2B5EF4-FFF2-40B4-BE49-F238E27FC236}">
                <a16:creationId xmlns:a16="http://schemas.microsoft.com/office/drawing/2014/main" id="{84DA26B1-069E-4171-BB62-F3449CC80A78}"/>
              </a:ext>
            </a:extLst>
          </p:cNvPr>
          <p:cNvPicPr/>
          <p:nvPr/>
        </p:nvPicPr>
        <p:blipFill>
          <a:blip r:embed="rId2" cstate="print"/>
          <a:srcRect/>
          <a:stretch>
            <a:fillRect/>
          </a:stretch>
        </p:blipFill>
        <p:spPr bwMode="auto">
          <a:xfrm>
            <a:off x="1343026" y="110130"/>
            <a:ext cx="2701699" cy="599336"/>
          </a:xfrm>
          <a:prstGeom prst="rect">
            <a:avLst/>
          </a:prstGeom>
          <a:noFill/>
          <a:ln w="9525">
            <a:noFill/>
            <a:miter lim="800000"/>
            <a:headEnd/>
            <a:tailEnd/>
          </a:ln>
        </p:spPr>
      </p:pic>
      <p:sp>
        <p:nvSpPr>
          <p:cNvPr id="6" name="Marcador de contenido 2">
            <a:extLst>
              <a:ext uri="{FF2B5EF4-FFF2-40B4-BE49-F238E27FC236}">
                <a16:creationId xmlns:a16="http://schemas.microsoft.com/office/drawing/2014/main" id="{4099CBC6-1D92-45AD-AD7F-7C993863531B}"/>
              </a:ext>
            </a:extLst>
          </p:cNvPr>
          <p:cNvSpPr txBox="1">
            <a:spLocks/>
          </p:cNvSpPr>
          <p:nvPr/>
        </p:nvSpPr>
        <p:spPr>
          <a:xfrm>
            <a:off x="1243013" y="5911221"/>
            <a:ext cx="10261599" cy="75247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gn="r">
              <a:buFont typeface="Wingdings 3" charset="2"/>
              <a:buNone/>
            </a:pPr>
            <a:r>
              <a:rPr lang="es-ES" sz="2000" b="1" dirty="0">
                <a:latin typeface="Agency FB" panose="020B0503020202020204" pitchFamily="34" charset="0"/>
              </a:rPr>
              <a:t>Prof. Liliana E. </a:t>
            </a:r>
            <a:r>
              <a:rPr lang="es-ES" sz="2000" b="1" dirty="0" err="1">
                <a:latin typeface="Agency FB" panose="020B0503020202020204" pitchFamily="34" charset="0"/>
              </a:rPr>
              <a:t>Ninapayta</a:t>
            </a:r>
            <a:r>
              <a:rPr lang="es-ES" sz="2000" b="1" dirty="0">
                <a:latin typeface="Agency FB" panose="020B0503020202020204" pitchFamily="34" charset="0"/>
              </a:rPr>
              <a:t> Durand</a:t>
            </a:r>
          </a:p>
        </p:txBody>
      </p:sp>
    </p:spTree>
    <p:extLst>
      <p:ext uri="{BB962C8B-B14F-4D97-AF65-F5344CB8AC3E}">
        <p14:creationId xmlns:p14="http://schemas.microsoft.com/office/powerpoint/2010/main" val="38261911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3374C875-8F1D-46BF-B79A-83FEEF49DCED}"/>
              </a:ext>
            </a:extLst>
          </p:cNvPr>
          <p:cNvSpPr>
            <a:spLocks noGrp="1"/>
          </p:cNvSpPr>
          <p:nvPr>
            <p:ph idx="1"/>
          </p:nvPr>
        </p:nvSpPr>
        <p:spPr>
          <a:xfrm>
            <a:off x="1097280" y="4572000"/>
            <a:ext cx="10058400" cy="1297094"/>
          </a:xfrm>
        </p:spPr>
        <p:txBody>
          <a:bodyPr/>
          <a:lstStyle/>
          <a:p>
            <a:pPr algn="just"/>
            <a:r>
              <a:rPr lang="es-ES" b="1" dirty="0"/>
              <a:t>8. Practican la autorrenovación:</a:t>
            </a:r>
            <a:r>
              <a:rPr lang="es-ES" dirty="0"/>
              <a:t> Tanto a nivel físico y psíquico, como espiritual y emocional, este liderazgo está en constante evolución a través de ejercicios y técnicas para fortalecer cuerpo, mente y alma.</a:t>
            </a:r>
            <a:endParaRPr lang="es-PE" dirty="0"/>
          </a:p>
        </p:txBody>
      </p:sp>
      <p:sp>
        <p:nvSpPr>
          <p:cNvPr id="4" name="Título 1">
            <a:extLst>
              <a:ext uri="{FF2B5EF4-FFF2-40B4-BE49-F238E27FC236}">
                <a16:creationId xmlns:a16="http://schemas.microsoft.com/office/drawing/2014/main" id="{FA6591FA-7518-4BEB-B49C-FA8C2E870E47}"/>
              </a:ext>
            </a:extLst>
          </p:cNvPr>
          <p:cNvSpPr txBox="1">
            <a:spLocks/>
          </p:cNvSpPr>
          <p:nvPr/>
        </p:nvSpPr>
        <p:spPr>
          <a:xfrm>
            <a:off x="1036320" y="812494"/>
            <a:ext cx="9862052"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CARACTERÍSTICAS GENERALES DE LIDERAZGO</a:t>
            </a:r>
            <a:endParaRPr lang="es-PE" b="1" dirty="0">
              <a:latin typeface="Agency FB" panose="020B0503020202020204" pitchFamily="34" charset="0"/>
            </a:endParaRPr>
          </a:p>
        </p:txBody>
      </p:sp>
      <p:pic>
        <p:nvPicPr>
          <p:cNvPr id="2050" name="Picture 2" descr="Los Símbolos y su Significado: Animales Tótem simbolo y ...">
            <a:extLst>
              <a:ext uri="{FF2B5EF4-FFF2-40B4-BE49-F238E27FC236}">
                <a16:creationId xmlns:a16="http://schemas.microsoft.com/office/drawing/2014/main" id="{91778EF0-B390-4789-BB18-51884232FF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0116" y="1845734"/>
            <a:ext cx="2566845" cy="26059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88491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D0CF025-1FF9-48D7-B8AF-6D69A5F9657F}"/>
              </a:ext>
            </a:extLst>
          </p:cNvPr>
          <p:cNvSpPr>
            <a:spLocks noGrp="1"/>
          </p:cNvSpPr>
          <p:nvPr>
            <p:ph idx="1"/>
          </p:nvPr>
        </p:nvSpPr>
        <p:spPr/>
        <p:txBody>
          <a:bodyPr/>
          <a:lstStyle/>
          <a:p>
            <a:r>
              <a:rPr lang="es-ES" dirty="0"/>
              <a:t>Leer el siguiente PDF</a:t>
            </a:r>
          </a:p>
          <a:p>
            <a:r>
              <a:rPr lang="es-PE" dirty="0">
                <a:hlinkClick r:id="rId3"/>
              </a:rPr>
              <a:t>https://www.biblioteca.org.ar/libros/liderazgo.pdf</a:t>
            </a:r>
            <a:endParaRPr lang="es-PE" dirty="0"/>
          </a:p>
          <a:p>
            <a:endParaRPr lang="es-PE" dirty="0"/>
          </a:p>
        </p:txBody>
      </p:sp>
      <p:sp>
        <p:nvSpPr>
          <p:cNvPr id="4" name="Título 1">
            <a:extLst>
              <a:ext uri="{FF2B5EF4-FFF2-40B4-BE49-F238E27FC236}">
                <a16:creationId xmlns:a16="http://schemas.microsoft.com/office/drawing/2014/main" id="{F9A4DE1F-6893-4CB6-AA3C-F57AE162F8B3}"/>
              </a:ext>
            </a:extLst>
          </p:cNvPr>
          <p:cNvSpPr txBox="1">
            <a:spLocks noGrp="1"/>
          </p:cNvSpPr>
          <p:nvPr>
            <p:ph type="title"/>
          </p:nvPr>
        </p:nvSpPr>
        <p:spPr>
          <a:xfrm>
            <a:off x="1096963"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ACTIVIDA</a:t>
            </a:r>
            <a:endParaRPr lang="es-PE" b="1" dirty="0">
              <a:latin typeface="Agency FB" panose="020B0503020202020204" pitchFamily="34" charset="0"/>
            </a:endParaRPr>
          </a:p>
        </p:txBody>
      </p:sp>
      <p:graphicFrame>
        <p:nvGraphicFramePr>
          <p:cNvPr id="2" name="Objeto 1">
            <a:extLst>
              <a:ext uri="{FF2B5EF4-FFF2-40B4-BE49-F238E27FC236}">
                <a16:creationId xmlns:a16="http://schemas.microsoft.com/office/drawing/2014/main" id="{0140E0A2-8159-4D22-B021-ED0761A70F09}"/>
              </a:ext>
            </a:extLst>
          </p:cNvPr>
          <p:cNvGraphicFramePr>
            <a:graphicFrameLocks noChangeAspect="1"/>
          </p:cNvGraphicFramePr>
          <p:nvPr>
            <p:extLst>
              <p:ext uri="{D42A27DB-BD31-4B8C-83A1-F6EECF244321}">
                <p14:modId xmlns:p14="http://schemas.microsoft.com/office/powerpoint/2010/main" val="1369859225"/>
              </p:ext>
            </p:extLst>
          </p:nvPr>
        </p:nvGraphicFramePr>
        <p:xfrm>
          <a:off x="1364283" y="2872202"/>
          <a:ext cx="2213804" cy="1376390"/>
        </p:xfrm>
        <a:graphic>
          <a:graphicData uri="http://schemas.openxmlformats.org/presentationml/2006/ole">
            <mc:AlternateContent xmlns:mc="http://schemas.openxmlformats.org/markup-compatibility/2006">
              <mc:Choice xmlns:v="urn:schemas-microsoft-com:vml" Requires="v">
                <p:oleObj spid="_x0000_s1028" name="Objeto empaquetador del shell" showAsIcon="1" r:id="rId4" imgW="788760" imgH="491040" progId="Package">
                  <p:embed/>
                </p:oleObj>
              </mc:Choice>
              <mc:Fallback>
                <p:oleObj name="Objeto empaquetador del shell" showAsIcon="1" r:id="rId4" imgW="788760" imgH="491040" progId="Package">
                  <p:embed/>
                  <p:pic>
                    <p:nvPicPr>
                      <p:cNvPr id="0" name=""/>
                      <p:cNvPicPr/>
                      <p:nvPr/>
                    </p:nvPicPr>
                    <p:blipFill>
                      <a:blip r:embed="rId5"/>
                      <a:stretch>
                        <a:fillRect/>
                      </a:stretch>
                    </p:blipFill>
                    <p:spPr>
                      <a:xfrm>
                        <a:off x="1364283" y="2872202"/>
                        <a:ext cx="2213804" cy="1376390"/>
                      </a:xfrm>
                      <a:prstGeom prst="rect">
                        <a:avLst/>
                      </a:prstGeom>
                    </p:spPr>
                  </p:pic>
                </p:oleObj>
              </mc:Fallback>
            </mc:AlternateContent>
          </a:graphicData>
        </a:graphic>
      </p:graphicFrame>
    </p:spTree>
    <p:extLst>
      <p:ext uri="{BB962C8B-B14F-4D97-AF65-F5344CB8AC3E}">
        <p14:creationId xmlns:p14="http://schemas.microsoft.com/office/powerpoint/2010/main" val="34006126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01A1A1-FF5D-4F51-9E00-F55F521E91D2}"/>
              </a:ext>
            </a:extLst>
          </p:cNvPr>
          <p:cNvSpPr>
            <a:spLocks noGrp="1"/>
          </p:cNvSpPr>
          <p:nvPr>
            <p:ph type="title"/>
          </p:nvPr>
        </p:nvSpPr>
        <p:spPr>
          <a:xfrm>
            <a:off x="2589212" y="738410"/>
            <a:ext cx="8911687" cy="1033240"/>
          </a:xfrm>
        </p:spPr>
        <p:txBody>
          <a:bodyPr/>
          <a:lstStyle/>
          <a:p>
            <a:r>
              <a:rPr lang="es-ES" b="1" dirty="0">
                <a:latin typeface="Agency FB" panose="020B0503020202020204" pitchFamily="34" charset="0"/>
              </a:rPr>
              <a:t>LIDERAZGO Y TRABAJO EN EQUIPO</a:t>
            </a:r>
            <a:endParaRPr lang="es-PE" b="1" dirty="0">
              <a:latin typeface="Agency FB" panose="020B0503020202020204" pitchFamily="34" charset="0"/>
            </a:endParaRPr>
          </a:p>
        </p:txBody>
      </p:sp>
      <p:sp>
        <p:nvSpPr>
          <p:cNvPr id="3" name="Marcador de contenido 2">
            <a:extLst>
              <a:ext uri="{FF2B5EF4-FFF2-40B4-BE49-F238E27FC236}">
                <a16:creationId xmlns:a16="http://schemas.microsoft.com/office/drawing/2014/main" id="{A178670C-DE91-4415-BF91-84B460E6A069}"/>
              </a:ext>
            </a:extLst>
          </p:cNvPr>
          <p:cNvSpPr>
            <a:spLocks noGrp="1"/>
          </p:cNvSpPr>
          <p:nvPr>
            <p:ph idx="1"/>
          </p:nvPr>
        </p:nvSpPr>
        <p:spPr>
          <a:xfrm>
            <a:off x="2490083" y="1887861"/>
            <a:ext cx="7211833" cy="4023360"/>
          </a:xfrm>
        </p:spPr>
        <p:txBody>
          <a:bodyPr>
            <a:normAutofit/>
          </a:bodyPr>
          <a:lstStyle/>
          <a:p>
            <a:r>
              <a:rPr lang="es-ES" dirty="0"/>
              <a:t>CURSO: TEÓRICO – PRÁCTICO</a:t>
            </a:r>
          </a:p>
          <a:p>
            <a:pPr marL="0" indent="0">
              <a:buNone/>
            </a:pPr>
            <a:endParaRPr lang="es-ES" dirty="0"/>
          </a:p>
          <a:p>
            <a:pPr marL="0" indent="0">
              <a:buNone/>
            </a:pPr>
            <a:r>
              <a:rPr lang="es-PE" dirty="0"/>
              <a:t>	DICTADO DE CLASES</a:t>
            </a:r>
          </a:p>
          <a:p>
            <a:pPr marL="0" indent="0">
              <a:buNone/>
            </a:pPr>
            <a:r>
              <a:rPr lang="es-PE" dirty="0"/>
              <a:t>	EXÁMENES ESCRITOS</a:t>
            </a:r>
          </a:p>
          <a:p>
            <a:pPr marL="0" indent="0">
              <a:buNone/>
            </a:pPr>
            <a:r>
              <a:rPr lang="es-PE" dirty="0"/>
              <a:t>	TRABAJOS GRUPALES</a:t>
            </a:r>
          </a:p>
          <a:p>
            <a:pPr marL="0" indent="0">
              <a:buNone/>
            </a:pPr>
            <a:r>
              <a:rPr lang="es-PE" dirty="0"/>
              <a:t>	TRABAJOS INDIVIDUALES</a:t>
            </a:r>
          </a:p>
          <a:p>
            <a:pPr marL="0" indent="0">
              <a:buNone/>
            </a:pPr>
            <a:r>
              <a:rPr lang="es-PE" dirty="0"/>
              <a:t>	PARTICIPACIÓN EN CLASE</a:t>
            </a:r>
          </a:p>
          <a:p>
            <a:pPr marL="0" indent="0">
              <a:buNone/>
            </a:pPr>
            <a:endParaRPr lang="es-PE" dirty="0"/>
          </a:p>
          <a:p>
            <a:pPr marL="0" indent="0">
              <a:buNone/>
            </a:pPr>
            <a:endParaRPr lang="es-PE" dirty="0"/>
          </a:p>
          <a:p>
            <a:pPr marL="0" indent="0">
              <a:buNone/>
            </a:pPr>
            <a:endParaRPr lang="es-PE" dirty="0"/>
          </a:p>
          <a:p>
            <a:endParaRPr lang="es-PE" dirty="0"/>
          </a:p>
        </p:txBody>
      </p:sp>
      <p:pic>
        <p:nvPicPr>
          <p:cNvPr id="5" name="Imagen 4">
            <a:extLst>
              <a:ext uri="{FF2B5EF4-FFF2-40B4-BE49-F238E27FC236}">
                <a16:creationId xmlns:a16="http://schemas.microsoft.com/office/drawing/2014/main" id="{70ED2873-891C-4772-AF76-5B7E0B8D96FC}"/>
              </a:ext>
            </a:extLst>
          </p:cNvPr>
          <p:cNvPicPr/>
          <p:nvPr/>
        </p:nvPicPr>
        <p:blipFill>
          <a:blip r:embed="rId2" cstate="print"/>
          <a:srcRect/>
          <a:stretch>
            <a:fillRect/>
          </a:stretch>
        </p:blipFill>
        <p:spPr bwMode="auto">
          <a:xfrm>
            <a:off x="1343026" y="110130"/>
            <a:ext cx="2701699" cy="599336"/>
          </a:xfrm>
          <a:prstGeom prst="rect">
            <a:avLst/>
          </a:prstGeom>
          <a:noFill/>
          <a:ln w="9525">
            <a:noFill/>
            <a:miter lim="800000"/>
            <a:headEnd/>
            <a:tailEnd/>
          </a:ln>
        </p:spPr>
      </p:pic>
      <p:sp>
        <p:nvSpPr>
          <p:cNvPr id="7" name="Marcador de contenido 2">
            <a:extLst>
              <a:ext uri="{FF2B5EF4-FFF2-40B4-BE49-F238E27FC236}">
                <a16:creationId xmlns:a16="http://schemas.microsoft.com/office/drawing/2014/main" id="{94C6FBAE-02C6-4DA5-BC53-E8D37F005CBC}"/>
              </a:ext>
            </a:extLst>
          </p:cNvPr>
          <p:cNvSpPr txBox="1">
            <a:spLocks/>
          </p:cNvSpPr>
          <p:nvPr/>
        </p:nvSpPr>
        <p:spPr>
          <a:xfrm>
            <a:off x="1243013" y="5911221"/>
            <a:ext cx="10261599" cy="75247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gn="r">
              <a:buFont typeface="Wingdings 3" charset="2"/>
              <a:buNone/>
            </a:pPr>
            <a:r>
              <a:rPr lang="es-ES" sz="2000" b="1" dirty="0">
                <a:latin typeface="Agency FB" panose="020B0503020202020204" pitchFamily="34" charset="0"/>
              </a:rPr>
              <a:t>Prof. Liliana E. </a:t>
            </a:r>
            <a:r>
              <a:rPr lang="es-ES" sz="2000" b="1" dirty="0" err="1">
                <a:latin typeface="Agency FB" panose="020B0503020202020204" pitchFamily="34" charset="0"/>
              </a:rPr>
              <a:t>Ninapayta</a:t>
            </a:r>
            <a:r>
              <a:rPr lang="es-ES" sz="2000" b="1" dirty="0">
                <a:latin typeface="Agency FB" panose="020B0503020202020204" pitchFamily="34" charset="0"/>
              </a:rPr>
              <a:t> Durand</a:t>
            </a:r>
          </a:p>
        </p:txBody>
      </p:sp>
    </p:spTree>
    <p:extLst>
      <p:ext uri="{BB962C8B-B14F-4D97-AF65-F5344CB8AC3E}">
        <p14:creationId xmlns:p14="http://schemas.microsoft.com/office/powerpoint/2010/main" val="2107372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071F5A-B919-43F8-B375-0D7E1512D5C3}"/>
              </a:ext>
            </a:extLst>
          </p:cNvPr>
          <p:cNvSpPr>
            <a:spLocks noGrp="1"/>
          </p:cNvSpPr>
          <p:nvPr>
            <p:ph type="title"/>
          </p:nvPr>
        </p:nvSpPr>
        <p:spPr>
          <a:xfrm>
            <a:off x="2435762" y="416144"/>
            <a:ext cx="8911687" cy="1280890"/>
          </a:xfrm>
        </p:spPr>
        <p:txBody>
          <a:bodyPr/>
          <a:lstStyle/>
          <a:p>
            <a:r>
              <a:rPr lang="es-ES" b="1" dirty="0">
                <a:latin typeface="Agency FB" panose="020B0503020202020204" pitchFamily="34" charset="0"/>
              </a:rPr>
              <a:t>CAPACIDAD </a:t>
            </a:r>
            <a:endParaRPr lang="es-PE" b="1" dirty="0">
              <a:latin typeface="Agency FB" panose="020B0503020202020204" pitchFamily="34" charset="0"/>
            </a:endParaRPr>
          </a:p>
        </p:txBody>
      </p:sp>
      <p:sp>
        <p:nvSpPr>
          <p:cNvPr id="3" name="Marcador de contenido 2">
            <a:extLst>
              <a:ext uri="{FF2B5EF4-FFF2-40B4-BE49-F238E27FC236}">
                <a16:creationId xmlns:a16="http://schemas.microsoft.com/office/drawing/2014/main" id="{8EB3E8A2-EB46-4B35-A20F-82D1FBF0B0A0}"/>
              </a:ext>
            </a:extLst>
          </p:cNvPr>
          <p:cNvSpPr>
            <a:spLocks noGrp="1"/>
          </p:cNvSpPr>
          <p:nvPr>
            <p:ph idx="1"/>
          </p:nvPr>
        </p:nvSpPr>
        <p:spPr>
          <a:xfrm>
            <a:off x="2435763" y="2129109"/>
            <a:ext cx="8911687" cy="3672302"/>
          </a:xfrm>
        </p:spPr>
        <p:txBody>
          <a:bodyPr>
            <a:normAutofit/>
          </a:bodyPr>
          <a:lstStyle/>
          <a:p>
            <a:pPr algn="just"/>
            <a:r>
              <a:rPr lang="es-PE" sz="3600" dirty="0"/>
              <a:t>Desarrollar habilidades personales y profesionales que aseguren un Liderazgo de Excelencia en cada aspecto de su vida. Así también, desarrolle habilidades de interrelación y el éxito en la gestión de grupos de trabajo</a:t>
            </a:r>
          </a:p>
        </p:txBody>
      </p:sp>
      <p:pic>
        <p:nvPicPr>
          <p:cNvPr id="10" name="Imagen 9">
            <a:extLst>
              <a:ext uri="{FF2B5EF4-FFF2-40B4-BE49-F238E27FC236}">
                <a16:creationId xmlns:a16="http://schemas.microsoft.com/office/drawing/2014/main" id="{779C70BF-AF98-4998-BABF-55A3D3944F9B}"/>
              </a:ext>
            </a:extLst>
          </p:cNvPr>
          <p:cNvPicPr/>
          <p:nvPr/>
        </p:nvPicPr>
        <p:blipFill>
          <a:blip r:embed="rId2" cstate="print"/>
          <a:srcRect/>
          <a:stretch>
            <a:fillRect/>
          </a:stretch>
        </p:blipFill>
        <p:spPr bwMode="auto">
          <a:xfrm>
            <a:off x="1343026" y="110130"/>
            <a:ext cx="2701699" cy="599336"/>
          </a:xfrm>
          <a:prstGeom prst="rect">
            <a:avLst/>
          </a:prstGeom>
          <a:noFill/>
          <a:ln w="9525">
            <a:noFill/>
            <a:miter lim="800000"/>
            <a:headEnd/>
            <a:tailEnd/>
          </a:ln>
        </p:spPr>
      </p:pic>
      <p:sp>
        <p:nvSpPr>
          <p:cNvPr id="11" name="Marcador de contenido 2">
            <a:extLst>
              <a:ext uri="{FF2B5EF4-FFF2-40B4-BE49-F238E27FC236}">
                <a16:creationId xmlns:a16="http://schemas.microsoft.com/office/drawing/2014/main" id="{10BCCB37-61F1-4105-AA13-A8C94A4DEE72}"/>
              </a:ext>
            </a:extLst>
          </p:cNvPr>
          <p:cNvSpPr txBox="1">
            <a:spLocks/>
          </p:cNvSpPr>
          <p:nvPr/>
        </p:nvSpPr>
        <p:spPr>
          <a:xfrm>
            <a:off x="1243013" y="5911221"/>
            <a:ext cx="10261599" cy="75247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gn="r">
              <a:buFont typeface="Wingdings 3" charset="2"/>
              <a:buNone/>
            </a:pPr>
            <a:r>
              <a:rPr lang="es-ES" sz="2000" b="1" dirty="0">
                <a:latin typeface="Agency FB" panose="020B0503020202020204" pitchFamily="34" charset="0"/>
              </a:rPr>
              <a:t>Prof. Liliana E. </a:t>
            </a:r>
            <a:r>
              <a:rPr lang="es-ES" sz="2000" b="1" dirty="0" err="1">
                <a:latin typeface="Agency FB" panose="020B0503020202020204" pitchFamily="34" charset="0"/>
              </a:rPr>
              <a:t>Ninapayta</a:t>
            </a:r>
            <a:r>
              <a:rPr lang="es-ES" sz="2000" b="1" dirty="0">
                <a:latin typeface="Agency FB" panose="020B0503020202020204" pitchFamily="34" charset="0"/>
              </a:rPr>
              <a:t> Durand</a:t>
            </a:r>
          </a:p>
        </p:txBody>
      </p:sp>
    </p:spTree>
    <p:extLst>
      <p:ext uri="{BB962C8B-B14F-4D97-AF65-F5344CB8AC3E}">
        <p14:creationId xmlns:p14="http://schemas.microsoft.com/office/powerpoint/2010/main" val="1596608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48D1055-AFE9-4689-8F9F-7C419CB7CBAC}"/>
              </a:ext>
            </a:extLst>
          </p:cNvPr>
          <p:cNvSpPr>
            <a:spLocks noGrp="1"/>
          </p:cNvSpPr>
          <p:nvPr>
            <p:ph idx="1"/>
          </p:nvPr>
        </p:nvSpPr>
        <p:spPr/>
        <p:txBody>
          <a:bodyPr/>
          <a:lstStyle/>
          <a:p>
            <a:pPr marL="0" indent="0" algn="ctr">
              <a:buNone/>
            </a:pPr>
            <a:r>
              <a:rPr lang="es-ES" sz="6000" dirty="0"/>
              <a:t>“Un líder es un negociador de esperanzas”.</a:t>
            </a:r>
          </a:p>
          <a:p>
            <a:pPr marL="0" indent="0" algn="r">
              <a:buNone/>
            </a:pPr>
            <a:r>
              <a:rPr lang="es-ES" dirty="0"/>
              <a:t>Napoleón Bonaparte</a:t>
            </a:r>
            <a:endParaRPr lang="es-PE" dirty="0"/>
          </a:p>
        </p:txBody>
      </p:sp>
      <p:sp>
        <p:nvSpPr>
          <p:cNvPr id="6" name="Título 1">
            <a:extLst>
              <a:ext uri="{FF2B5EF4-FFF2-40B4-BE49-F238E27FC236}">
                <a16:creationId xmlns:a16="http://schemas.microsoft.com/office/drawing/2014/main" id="{96604410-A7A1-4A62-9CE7-753A426FC12A}"/>
              </a:ext>
            </a:extLst>
          </p:cNvPr>
          <p:cNvSpPr txBox="1">
            <a:spLocks/>
          </p:cNvSpPr>
          <p:nvPr/>
        </p:nvSpPr>
        <p:spPr>
          <a:xfrm>
            <a:off x="2589212" y="738410"/>
            <a:ext cx="8911687"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LIDERAZGO Y TRABAJO EN EQUIPO</a:t>
            </a:r>
            <a:endParaRPr lang="es-PE" b="1" dirty="0">
              <a:latin typeface="Agency FB" panose="020B0503020202020204" pitchFamily="34" charset="0"/>
            </a:endParaRPr>
          </a:p>
        </p:txBody>
      </p:sp>
      <p:pic>
        <p:nvPicPr>
          <p:cNvPr id="1028" name="Picture 4">
            <a:extLst>
              <a:ext uri="{FF2B5EF4-FFF2-40B4-BE49-F238E27FC236}">
                <a16:creationId xmlns:a16="http://schemas.microsoft.com/office/drawing/2014/main" id="{1F04233B-2DC9-431E-BFE1-F62550E4111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7087"/>
          <a:stretch/>
        </p:blipFill>
        <p:spPr bwMode="auto">
          <a:xfrm>
            <a:off x="4327249" y="3621570"/>
            <a:ext cx="3219450" cy="2991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570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ED8CA57-7987-48AE-852C-F6F7C0038AFE}"/>
              </a:ext>
            </a:extLst>
          </p:cNvPr>
          <p:cNvSpPr>
            <a:spLocks noGrp="1"/>
          </p:cNvSpPr>
          <p:nvPr>
            <p:ph idx="1"/>
          </p:nvPr>
        </p:nvSpPr>
        <p:spPr>
          <a:xfrm>
            <a:off x="1097280" y="3008242"/>
            <a:ext cx="6045642" cy="2860851"/>
          </a:xfrm>
        </p:spPr>
        <p:txBody>
          <a:bodyPr>
            <a:normAutofit/>
          </a:bodyPr>
          <a:lstStyle/>
          <a:p>
            <a:pPr algn="just"/>
            <a:r>
              <a:rPr lang="es-ES" sz="4000" dirty="0"/>
              <a:t>“</a:t>
            </a:r>
            <a:r>
              <a:rPr lang="es-ES" sz="4400" dirty="0"/>
              <a:t>La innovación es lo que distingue  al líder de los seguidores”. </a:t>
            </a:r>
          </a:p>
          <a:p>
            <a:pPr algn="r"/>
            <a:r>
              <a:rPr lang="es-ES" dirty="0"/>
              <a:t>Steve Jobs</a:t>
            </a:r>
            <a:endParaRPr lang="es-PE" dirty="0"/>
          </a:p>
        </p:txBody>
      </p:sp>
      <p:sp>
        <p:nvSpPr>
          <p:cNvPr id="4" name="Título 1">
            <a:extLst>
              <a:ext uri="{FF2B5EF4-FFF2-40B4-BE49-F238E27FC236}">
                <a16:creationId xmlns:a16="http://schemas.microsoft.com/office/drawing/2014/main" id="{111AF6F4-11EC-4768-9983-5F394913E522}"/>
              </a:ext>
            </a:extLst>
          </p:cNvPr>
          <p:cNvSpPr txBox="1">
            <a:spLocks/>
          </p:cNvSpPr>
          <p:nvPr/>
        </p:nvSpPr>
        <p:spPr>
          <a:xfrm>
            <a:off x="641142" y="812494"/>
            <a:ext cx="8911687"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LIDERAZGO Y TRABAJO EN EQUIPO</a:t>
            </a:r>
            <a:endParaRPr lang="es-PE" b="1" dirty="0">
              <a:latin typeface="Agency FB" panose="020B0503020202020204" pitchFamily="34" charset="0"/>
            </a:endParaRPr>
          </a:p>
        </p:txBody>
      </p:sp>
      <p:pic>
        <p:nvPicPr>
          <p:cNvPr id="5" name="Imagen 4">
            <a:extLst>
              <a:ext uri="{FF2B5EF4-FFF2-40B4-BE49-F238E27FC236}">
                <a16:creationId xmlns:a16="http://schemas.microsoft.com/office/drawing/2014/main" id="{0201DDA0-7290-4589-8A8A-2F87354A31C5}"/>
              </a:ext>
            </a:extLst>
          </p:cNvPr>
          <p:cNvPicPr>
            <a:picLocks noChangeAspect="1"/>
          </p:cNvPicPr>
          <p:nvPr/>
        </p:nvPicPr>
        <p:blipFill>
          <a:blip r:embed="rId2"/>
          <a:stretch>
            <a:fillRect/>
          </a:stretch>
        </p:blipFill>
        <p:spPr>
          <a:xfrm>
            <a:off x="7593496" y="0"/>
            <a:ext cx="4598503" cy="6858000"/>
          </a:xfrm>
          <a:prstGeom prst="rect">
            <a:avLst/>
          </a:prstGeom>
        </p:spPr>
      </p:pic>
    </p:spTree>
    <p:extLst>
      <p:ext uri="{BB962C8B-B14F-4D97-AF65-F5344CB8AC3E}">
        <p14:creationId xmlns:p14="http://schemas.microsoft.com/office/powerpoint/2010/main" val="30207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2AA98D0-D915-4954-9007-25F4BD86015E}"/>
              </a:ext>
            </a:extLst>
          </p:cNvPr>
          <p:cNvSpPr>
            <a:spLocks noGrp="1"/>
          </p:cNvSpPr>
          <p:nvPr>
            <p:ph idx="1"/>
          </p:nvPr>
        </p:nvSpPr>
        <p:spPr/>
        <p:txBody>
          <a:bodyPr/>
          <a:lstStyle/>
          <a:p>
            <a:pPr algn="ctr"/>
            <a:r>
              <a:rPr lang="es-ES" sz="2400" dirty="0"/>
              <a:t>“Los líderes sobresalientes salen de su camino para potenciar el autoestima de su personal. Si las personas creen en sí mismas, es increíble lo que pueden lograr”. </a:t>
            </a:r>
          </a:p>
          <a:p>
            <a:pPr algn="r"/>
            <a:r>
              <a:rPr lang="es-ES" dirty="0"/>
              <a:t>Sam Walton</a:t>
            </a:r>
            <a:endParaRPr lang="es-PE" dirty="0"/>
          </a:p>
        </p:txBody>
      </p:sp>
      <p:sp>
        <p:nvSpPr>
          <p:cNvPr id="4" name="Título 1">
            <a:extLst>
              <a:ext uri="{FF2B5EF4-FFF2-40B4-BE49-F238E27FC236}">
                <a16:creationId xmlns:a16="http://schemas.microsoft.com/office/drawing/2014/main" id="{2B832FC8-585B-4D25-A54A-DD5875C9F0C2}"/>
              </a:ext>
            </a:extLst>
          </p:cNvPr>
          <p:cNvSpPr txBox="1">
            <a:spLocks/>
          </p:cNvSpPr>
          <p:nvPr/>
        </p:nvSpPr>
        <p:spPr>
          <a:xfrm>
            <a:off x="2589212" y="738410"/>
            <a:ext cx="8911687"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LIDERAZGO Y TRABAJO EN EQUIPO</a:t>
            </a:r>
            <a:endParaRPr lang="es-PE" b="1" dirty="0">
              <a:latin typeface="Agency FB" panose="020B0503020202020204" pitchFamily="34" charset="0"/>
            </a:endParaRPr>
          </a:p>
        </p:txBody>
      </p:sp>
      <p:pic>
        <p:nvPicPr>
          <p:cNvPr id="5" name="Imagen 4">
            <a:extLst>
              <a:ext uri="{FF2B5EF4-FFF2-40B4-BE49-F238E27FC236}">
                <a16:creationId xmlns:a16="http://schemas.microsoft.com/office/drawing/2014/main" id="{206EB320-6B5B-4ABC-9187-6367408030DC}"/>
              </a:ext>
            </a:extLst>
          </p:cNvPr>
          <p:cNvPicPr>
            <a:picLocks noChangeAspect="1"/>
          </p:cNvPicPr>
          <p:nvPr/>
        </p:nvPicPr>
        <p:blipFill>
          <a:blip r:embed="rId2"/>
          <a:stretch>
            <a:fillRect/>
          </a:stretch>
        </p:blipFill>
        <p:spPr>
          <a:xfrm>
            <a:off x="3095625" y="2941568"/>
            <a:ext cx="6000750" cy="3333750"/>
          </a:xfrm>
          <a:prstGeom prst="rect">
            <a:avLst/>
          </a:prstGeom>
        </p:spPr>
      </p:pic>
    </p:spTree>
    <p:extLst>
      <p:ext uri="{BB962C8B-B14F-4D97-AF65-F5344CB8AC3E}">
        <p14:creationId xmlns:p14="http://schemas.microsoft.com/office/powerpoint/2010/main" val="39239381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805A7EF-283F-489D-AA84-A98994F8FA15}"/>
              </a:ext>
            </a:extLst>
          </p:cNvPr>
          <p:cNvSpPr>
            <a:spLocks noGrp="1"/>
          </p:cNvSpPr>
          <p:nvPr>
            <p:ph idx="1"/>
          </p:nvPr>
        </p:nvSpPr>
        <p:spPr/>
        <p:txBody>
          <a:bodyPr/>
          <a:lstStyle/>
          <a:p>
            <a:pPr algn="ctr"/>
            <a:r>
              <a:rPr lang="es-ES" sz="4400" dirty="0"/>
              <a:t>“Mientras más grande sea el esfuerzo… mayor será la gloria”.</a:t>
            </a:r>
          </a:p>
          <a:p>
            <a:endParaRPr lang="es-PE" dirty="0"/>
          </a:p>
        </p:txBody>
      </p:sp>
      <p:sp>
        <p:nvSpPr>
          <p:cNvPr id="4" name="Título 1">
            <a:extLst>
              <a:ext uri="{FF2B5EF4-FFF2-40B4-BE49-F238E27FC236}">
                <a16:creationId xmlns:a16="http://schemas.microsoft.com/office/drawing/2014/main" id="{9EF99F1C-6092-4AC7-BADB-7621A12E056D}"/>
              </a:ext>
            </a:extLst>
          </p:cNvPr>
          <p:cNvSpPr txBox="1">
            <a:spLocks/>
          </p:cNvSpPr>
          <p:nvPr/>
        </p:nvSpPr>
        <p:spPr>
          <a:xfrm>
            <a:off x="2589212" y="738410"/>
            <a:ext cx="8911687"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LIDERAZGO Y TRABAJO EN EQUIPO</a:t>
            </a:r>
            <a:endParaRPr lang="es-PE" b="1" dirty="0">
              <a:latin typeface="Agency FB" panose="020B0503020202020204" pitchFamily="34" charset="0"/>
            </a:endParaRPr>
          </a:p>
        </p:txBody>
      </p:sp>
      <p:pic>
        <p:nvPicPr>
          <p:cNvPr id="5" name="Imagen 4">
            <a:extLst>
              <a:ext uri="{FF2B5EF4-FFF2-40B4-BE49-F238E27FC236}">
                <a16:creationId xmlns:a16="http://schemas.microsoft.com/office/drawing/2014/main" id="{D22407EB-A347-486A-9F82-1B3765616E1E}"/>
              </a:ext>
            </a:extLst>
          </p:cNvPr>
          <p:cNvPicPr>
            <a:picLocks noChangeAspect="1"/>
          </p:cNvPicPr>
          <p:nvPr/>
        </p:nvPicPr>
        <p:blipFill>
          <a:blip r:embed="rId2"/>
          <a:stretch>
            <a:fillRect/>
          </a:stretch>
        </p:blipFill>
        <p:spPr>
          <a:xfrm>
            <a:off x="0" y="3429000"/>
            <a:ext cx="5715000" cy="3448050"/>
          </a:xfrm>
          <a:prstGeom prst="rect">
            <a:avLst/>
          </a:prstGeom>
        </p:spPr>
      </p:pic>
      <p:sp>
        <p:nvSpPr>
          <p:cNvPr id="6" name="Título 1">
            <a:extLst>
              <a:ext uri="{FF2B5EF4-FFF2-40B4-BE49-F238E27FC236}">
                <a16:creationId xmlns:a16="http://schemas.microsoft.com/office/drawing/2014/main" id="{74FF37E5-96F2-4CCC-9A33-0DFDAB9E8BC1}"/>
              </a:ext>
            </a:extLst>
          </p:cNvPr>
          <p:cNvSpPr txBox="1">
            <a:spLocks/>
          </p:cNvSpPr>
          <p:nvPr/>
        </p:nvSpPr>
        <p:spPr>
          <a:xfrm>
            <a:off x="2589212" y="812494"/>
            <a:ext cx="8911687"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LIDERAZGO Y TRABAJO EN EQUIPO</a:t>
            </a:r>
            <a:endParaRPr lang="es-PE" b="1" dirty="0">
              <a:latin typeface="Agency FB" panose="020B0503020202020204" pitchFamily="34" charset="0"/>
            </a:endParaRPr>
          </a:p>
        </p:txBody>
      </p:sp>
    </p:spTree>
    <p:extLst>
      <p:ext uri="{BB962C8B-B14F-4D97-AF65-F5344CB8AC3E}">
        <p14:creationId xmlns:p14="http://schemas.microsoft.com/office/powerpoint/2010/main" val="4074577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6D577001-A88B-44DF-8CC0-542987EF6D58}"/>
              </a:ext>
            </a:extLst>
          </p:cNvPr>
          <p:cNvSpPr>
            <a:spLocks noGrp="1"/>
          </p:cNvSpPr>
          <p:nvPr>
            <p:ph idx="1"/>
          </p:nvPr>
        </p:nvSpPr>
        <p:spPr/>
        <p:txBody>
          <a:bodyPr/>
          <a:lstStyle/>
          <a:p>
            <a:r>
              <a:rPr lang="es-ES" b="1" dirty="0"/>
              <a:t>CONCEPTOS: </a:t>
            </a:r>
          </a:p>
          <a:p>
            <a:pPr algn="just"/>
            <a:r>
              <a:rPr lang="es-ES" dirty="0"/>
              <a:t>A lo largo de la historia se ha intentado definir lo que es un líder y lo que hace bueno a un líder. Tanto Platón, Maquiavelo, Hobbes y Locke en Occidente (</a:t>
            </a:r>
            <a:r>
              <a:rPr lang="es-ES" dirty="0" err="1"/>
              <a:t>Collison</a:t>
            </a:r>
            <a:r>
              <a:rPr lang="es-ES" dirty="0"/>
              <a:t>, 1998) como Confucio y </a:t>
            </a:r>
            <a:r>
              <a:rPr lang="es-ES" dirty="0" err="1"/>
              <a:t>Xunxi</a:t>
            </a:r>
            <a:r>
              <a:rPr lang="es-ES" dirty="0"/>
              <a:t> en Oriente (</a:t>
            </a:r>
            <a:r>
              <a:rPr lang="es-ES" dirty="0" err="1"/>
              <a:t>Collison</a:t>
            </a:r>
            <a:r>
              <a:rPr lang="es-ES" dirty="0"/>
              <a:t>, Plan y Wilkinson, 2000) se han referido en mayor o menor medida a este término.</a:t>
            </a:r>
          </a:p>
          <a:p>
            <a:pPr algn="just"/>
            <a:r>
              <a:rPr lang="es-ES" dirty="0"/>
              <a:t>Existe una enorme cantidad de definiciones de liderazgo, casi tantas como investigaciones lo han intentado describir (Bass, 1990; Yuki, 1994), sin embargo hay una relativa ausencia de modelos explicativos (Kanji &amp; Moura, 2001), lo que ha propiciado que el término liderazgo se conceptualice según la propia perspectiva del autor y sus propios intereses (</a:t>
            </a:r>
            <a:r>
              <a:rPr lang="es-ES" dirty="0" err="1"/>
              <a:t>Yukl</a:t>
            </a:r>
            <a:r>
              <a:rPr lang="es-ES" dirty="0"/>
              <a:t>, 1994). La información parcializada que arrojan los estudios (</a:t>
            </a:r>
            <a:r>
              <a:rPr lang="es-ES" dirty="0" err="1"/>
              <a:t>Phillps</a:t>
            </a:r>
            <a:r>
              <a:rPr lang="es-ES" dirty="0"/>
              <a:t> y Lord, 1986), ha impedido que se llegue a un acuerdo con respecto de la definición del liderazgo y a su forma de evaluarlo (</a:t>
            </a:r>
            <a:r>
              <a:rPr lang="es-ES" dirty="0" err="1"/>
              <a:t>Lowy</a:t>
            </a:r>
            <a:r>
              <a:rPr lang="es-ES" dirty="0"/>
              <a:t>, 1995) con lo que proliferan las interpretaciones y la forma de agruparlas.</a:t>
            </a:r>
            <a:endParaRPr lang="es-PE" dirty="0"/>
          </a:p>
        </p:txBody>
      </p:sp>
      <p:sp>
        <p:nvSpPr>
          <p:cNvPr id="4" name="Título 1">
            <a:extLst>
              <a:ext uri="{FF2B5EF4-FFF2-40B4-BE49-F238E27FC236}">
                <a16:creationId xmlns:a16="http://schemas.microsoft.com/office/drawing/2014/main" id="{BF13941E-D75A-4E6B-B0B4-B101BFE5526C}"/>
              </a:ext>
            </a:extLst>
          </p:cNvPr>
          <p:cNvSpPr txBox="1">
            <a:spLocks/>
          </p:cNvSpPr>
          <p:nvPr/>
        </p:nvSpPr>
        <p:spPr>
          <a:xfrm>
            <a:off x="1036320" y="812494"/>
            <a:ext cx="8911687" cy="103324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b="1" dirty="0">
                <a:latin typeface="Agency FB" panose="020B0503020202020204" pitchFamily="34" charset="0"/>
              </a:rPr>
              <a:t>LIDERAZGO</a:t>
            </a:r>
            <a:endParaRPr lang="es-PE" b="1" dirty="0">
              <a:latin typeface="Agency FB" panose="020B0503020202020204" pitchFamily="34" charset="0"/>
            </a:endParaRPr>
          </a:p>
        </p:txBody>
      </p:sp>
      <p:pic>
        <p:nvPicPr>
          <p:cNvPr id="5" name="Imagen 4">
            <a:extLst>
              <a:ext uri="{FF2B5EF4-FFF2-40B4-BE49-F238E27FC236}">
                <a16:creationId xmlns:a16="http://schemas.microsoft.com/office/drawing/2014/main" id="{2E7AD504-E66B-48F4-A1CD-594A5433CC25}"/>
              </a:ext>
            </a:extLst>
          </p:cNvPr>
          <p:cNvPicPr>
            <a:picLocks noChangeAspect="1"/>
          </p:cNvPicPr>
          <p:nvPr/>
        </p:nvPicPr>
        <p:blipFill>
          <a:blip r:embed="rId2"/>
          <a:stretch>
            <a:fillRect/>
          </a:stretch>
        </p:blipFill>
        <p:spPr>
          <a:xfrm>
            <a:off x="7790085" y="104209"/>
            <a:ext cx="1284311" cy="1560963"/>
          </a:xfrm>
          <a:prstGeom prst="rect">
            <a:avLst/>
          </a:prstGeom>
        </p:spPr>
      </p:pic>
      <p:pic>
        <p:nvPicPr>
          <p:cNvPr id="6" name="Imagen 5">
            <a:extLst>
              <a:ext uri="{FF2B5EF4-FFF2-40B4-BE49-F238E27FC236}">
                <a16:creationId xmlns:a16="http://schemas.microsoft.com/office/drawing/2014/main" id="{ACEC4E09-3F63-406E-9575-2481D4DE517B}"/>
              </a:ext>
            </a:extLst>
          </p:cNvPr>
          <p:cNvPicPr>
            <a:picLocks noChangeAspect="1"/>
          </p:cNvPicPr>
          <p:nvPr/>
        </p:nvPicPr>
        <p:blipFill>
          <a:blip r:embed="rId3"/>
          <a:stretch>
            <a:fillRect/>
          </a:stretch>
        </p:blipFill>
        <p:spPr>
          <a:xfrm>
            <a:off x="9074396" y="96933"/>
            <a:ext cx="2081284" cy="1560963"/>
          </a:xfrm>
          <a:prstGeom prst="rect">
            <a:avLst/>
          </a:prstGeom>
        </p:spPr>
      </p:pic>
    </p:spTree>
    <p:extLst>
      <p:ext uri="{BB962C8B-B14F-4D97-AF65-F5344CB8AC3E}">
        <p14:creationId xmlns:p14="http://schemas.microsoft.com/office/powerpoint/2010/main" val="924344548"/>
      </p:ext>
    </p:extLst>
  </p:cSld>
  <p:clrMapOvr>
    <a:masterClrMapping/>
  </p:clrMapOvr>
</p:sld>
</file>

<file path=ppt/theme/theme1.xml><?xml version="1.0" encoding="utf-8"?>
<a:theme xmlns:a="http://schemas.openxmlformats.org/drawingml/2006/main" name="Retrospección">
  <a:themeElements>
    <a:clrScheme name="Retrospección">
      <a:dk1>
        <a:srgbClr val="000000"/>
      </a:dk1>
      <a:lt1>
        <a:srgbClr val="FFFFFF"/>
      </a:lt1>
      <a:dk2>
        <a:srgbClr val="46464A"/>
      </a:dk2>
      <a:lt2>
        <a:srgbClr val="D1D9E1"/>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BAB94BD4-5D6D-4148-AB57-A4CCF1FD4E0C}"/>
    </a:ext>
  </a:extLst>
</a:theme>
</file>

<file path=docProps/app.xml><?xml version="1.0" encoding="utf-8"?>
<Properties xmlns="http://schemas.openxmlformats.org/officeDocument/2006/extended-properties" xmlns:vt="http://schemas.openxmlformats.org/officeDocument/2006/docPropsVTypes">
  <Template>Retrospect</Template>
  <TotalTime>192</TotalTime>
  <Words>1275</Words>
  <Application>Microsoft Office PowerPoint</Application>
  <PresentationFormat>Panorámica</PresentationFormat>
  <Paragraphs>73</Paragraphs>
  <Slides>21</Slides>
  <Notes>0</Notes>
  <HiddenSlides>0</HiddenSlides>
  <MMClips>0</MMClips>
  <ScaleCrop>false</ScaleCrop>
  <HeadingPairs>
    <vt:vector size="8" baseType="variant">
      <vt:variant>
        <vt:lpstr>Fuentes usadas</vt:lpstr>
      </vt:variant>
      <vt:variant>
        <vt:i4>4</vt:i4>
      </vt:variant>
      <vt:variant>
        <vt:lpstr>Tema</vt:lpstr>
      </vt:variant>
      <vt:variant>
        <vt:i4>1</vt:i4>
      </vt:variant>
      <vt:variant>
        <vt:lpstr>Servidores OLE incrustados</vt:lpstr>
      </vt:variant>
      <vt:variant>
        <vt:i4>1</vt:i4>
      </vt:variant>
      <vt:variant>
        <vt:lpstr>Títulos de diapositiva</vt:lpstr>
      </vt:variant>
      <vt:variant>
        <vt:i4>21</vt:i4>
      </vt:variant>
    </vt:vector>
  </HeadingPairs>
  <TitlesOfParts>
    <vt:vector size="27" baseType="lpstr">
      <vt:lpstr>Agency FB</vt:lpstr>
      <vt:lpstr>Calibri</vt:lpstr>
      <vt:lpstr>Calibri Light</vt:lpstr>
      <vt:lpstr>Wingdings 3</vt:lpstr>
      <vt:lpstr>Retrospección</vt:lpstr>
      <vt:lpstr>Objeto empaquetador del shell</vt:lpstr>
      <vt:lpstr>Presentación de PowerPoint</vt:lpstr>
      <vt:lpstr>CONTENIDO</vt:lpstr>
      <vt:lpstr>LIDERAZGO Y TRABAJO EN EQUIPO</vt:lpstr>
      <vt:lpstr>CAPACIDAD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ACTIVIDA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Yanira ND</dc:creator>
  <cp:lastModifiedBy>Yanira ND</cp:lastModifiedBy>
  <cp:revision>23</cp:revision>
  <dcterms:created xsi:type="dcterms:W3CDTF">2020-03-28T00:22:43Z</dcterms:created>
  <dcterms:modified xsi:type="dcterms:W3CDTF">2020-03-28T04:39:35Z</dcterms:modified>
</cp:coreProperties>
</file>

<file path=docProps/thumbnail.jpeg>
</file>